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notesSlides/notesSlide6.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drawings/drawing3.xml" ContentType="application/vnd.openxmlformats-officedocument.drawingml.chartshapes+xml"/>
  <Override PartName="/ppt/notesSlides/notesSlide8.xml" ContentType="application/vnd.openxmlformats-officedocument.presentationml.notesSlid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4.xml" ContentType="application/vnd.openxmlformats-officedocument.drawingml.chartshapes+xml"/>
  <Override PartName="/ppt/notesSlides/notesSlide9.xml" ContentType="application/vnd.openxmlformats-officedocument.presentationml.notesSlid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0.xml" ContentType="application/vnd.openxmlformats-officedocument.presentationml.notesSlid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5.xml" ContentType="application/vnd.openxmlformats-officedocument.drawingml.chartshapes+xml"/>
  <Override PartName="/ppt/notesSlides/notesSlide11.xml" ContentType="application/vnd.openxmlformats-officedocument.presentationml.notesSlide+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6.xml" ContentType="application/vnd.openxmlformats-officedocument.drawingml.chartshapes+xml"/>
  <Override PartName="/ppt/notesSlides/notesSlide12.xml" ContentType="application/vnd.openxmlformats-officedocument.presentationml.notesSlide+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3.xml" ContentType="application/vnd.openxmlformats-officedocument.presentationml.notesSlide+xml"/>
  <Override PartName="/ppt/charts/chart15.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4.xml" ContentType="application/vnd.openxmlformats-officedocument.presentationml.notesSlide+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9.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57"/>
  </p:notesMasterIdLst>
  <p:sldIdLst>
    <p:sldId id="256" r:id="rId6"/>
    <p:sldId id="326" r:id="rId7"/>
    <p:sldId id="263" r:id="rId8"/>
    <p:sldId id="265" r:id="rId9"/>
    <p:sldId id="266" r:id="rId10"/>
    <p:sldId id="276" r:id="rId11"/>
    <p:sldId id="275" r:id="rId12"/>
    <p:sldId id="279" r:id="rId13"/>
    <p:sldId id="309" r:id="rId14"/>
    <p:sldId id="300" r:id="rId15"/>
    <p:sldId id="312" r:id="rId16"/>
    <p:sldId id="310" r:id="rId17"/>
    <p:sldId id="295" r:id="rId18"/>
    <p:sldId id="331" r:id="rId19"/>
    <p:sldId id="315" r:id="rId20"/>
    <p:sldId id="336" r:id="rId21"/>
    <p:sldId id="273" r:id="rId22"/>
    <p:sldId id="269" r:id="rId23"/>
    <p:sldId id="327" r:id="rId24"/>
    <p:sldId id="311" r:id="rId25"/>
    <p:sldId id="330" r:id="rId26"/>
    <p:sldId id="329" r:id="rId27"/>
    <p:sldId id="294" r:id="rId28"/>
    <p:sldId id="285" r:id="rId29"/>
    <p:sldId id="334" r:id="rId30"/>
    <p:sldId id="291" r:id="rId31"/>
    <p:sldId id="289" r:id="rId32"/>
    <p:sldId id="288" r:id="rId33"/>
    <p:sldId id="290" r:id="rId34"/>
    <p:sldId id="287" r:id="rId35"/>
    <p:sldId id="274" r:id="rId36"/>
    <p:sldId id="296" r:id="rId37"/>
    <p:sldId id="299" r:id="rId38"/>
    <p:sldId id="283" r:id="rId39"/>
    <p:sldId id="335" r:id="rId40"/>
    <p:sldId id="305" r:id="rId41"/>
    <p:sldId id="304" r:id="rId42"/>
    <p:sldId id="302" r:id="rId43"/>
    <p:sldId id="301" r:id="rId44"/>
    <p:sldId id="307" r:id="rId45"/>
    <p:sldId id="261" r:id="rId46"/>
    <p:sldId id="323" r:id="rId47"/>
    <p:sldId id="320" r:id="rId48"/>
    <p:sldId id="308" r:id="rId49"/>
    <p:sldId id="314" r:id="rId50"/>
    <p:sldId id="316" r:id="rId51"/>
    <p:sldId id="313" r:id="rId52"/>
    <p:sldId id="319" r:id="rId53"/>
    <p:sldId id="297" r:id="rId54"/>
    <p:sldId id="332" r:id="rId55"/>
    <p:sldId id="260" r:id="rId5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y Smiley" initials="CS" lastIdx="0" clrIdx="0">
    <p:extLst>
      <p:ext uri="{19B8F6BF-5375-455C-9EA6-DF929625EA0E}">
        <p15:presenceInfo xmlns:p15="http://schemas.microsoft.com/office/powerpoint/2012/main" userId="S-1-5-21-2893992772-4190918619-3172396439-358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206" autoAdjust="0"/>
  </p:normalViewPr>
  <p:slideViewPr>
    <p:cSldViewPr>
      <p:cViewPr varScale="1">
        <p:scale>
          <a:sx n="85" d="100"/>
          <a:sy n="85" d="100"/>
        </p:scale>
        <p:origin x="660"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commentAuthors" Target="commentAuthor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5.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6.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2.xml"/><Relationship Id="rId1" Type="http://schemas.microsoft.com/office/2011/relationships/chartStyle" Target="style12.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3.xml"/><Relationship Id="rId1" Type="http://schemas.microsoft.com/office/2011/relationships/chartStyle" Target="style13.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4.xml"/><Relationship Id="rId1" Type="http://schemas.microsoft.com/office/2011/relationships/chartStyle" Target="style14.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5.xml"/><Relationship Id="rId1" Type="http://schemas.microsoft.com/office/2011/relationships/chartStyle" Target="style15.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6.xml"/><Relationship Id="rId1" Type="http://schemas.microsoft.com/office/2011/relationships/chartStyle" Target="style16.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http://intranet.apd.myflorida.com/operations/monthly-data/2017/december/chart-%20(4).xlsx" TargetMode="Externa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2012 National Survey on Abuse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850-4D0B-9D58-F1D2EC32DC5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850-4D0B-9D58-F1D2EC32DC5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850-4D0B-9D58-F1D2EC32DC5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Multiple occasions</c:v>
                </c:pt>
                <c:pt idx="1">
                  <c:v>More than 20 occasions</c:v>
                </c:pt>
                <c:pt idx="2">
                  <c:v>Too many times to count</c:v>
                </c:pt>
              </c:strCache>
            </c:strRef>
          </c:cat>
          <c:val>
            <c:numRef>
              <c:f>Sheet1!$B$2:$B$4</c:f>
              <c:numCache>
                <c:formatCode>0%</c:formatCode>
                <c:ptCount val="3"/>
                <c:pt idx="0">
                  <c:v>0.9</c:v>
                </c:pt>
                <c:pt idx="1">
                  <c:v>0.56999999999999995</c:v>
                </c:pt>
                <c:pt idx="2">
                  <c:v>0.46</c:v>
                </c:pt>
              </c:numCache>
            </c:numRef>
          </c:val>
          <c:extLst>
            <c:ext xmlns:c16="http://schemas.microsoft.com/office/drawing/2014/chart" uri="{C3380CC4-5D6E-409C-BE32-E72D297353CC}">
              <c16:uniqueId val="{00000000-FA2C-4F64-A550-BAE862603616}"/>
            </c:ext>
          </c:extLst>
        </c:ser>
        <c:dLbls>
          <c:showLegendKey val="0"/>
          <c:showVal val="0"/>
          <c:showCatName val="0"/>
          <c:showSerName val="0"/>
          <c:showPercent val="0"/>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2018 Reearch in Developmental Disabilities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27B-4433-A55D-3F8376237FB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27B-4433-A55D-3F8376237FB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27B-4433-A55D-3F8376237FB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27B-4433-A55D-3F8376237FB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27B-4433-A55D-3F8376237FB4}"/>
              </c:ext>
            </c:extLst>
          </c:dPt>
          <c:dLbls>
            <c:dLbl>
              <c:idx val="1"/>
              <c:layout>
                <c:manualLayout>
                  <c:x val="0.24892727764153549"/>
                  <c:y val="0.1008683750716222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27B-4433-A55D-3F8376237FB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Have been Cyber Bullied</c:v>
                </c:pt>
                <c:pt idx="1">
                  <c:v>Are currently being bullied</c:v>
                </c:pt>
              </c:strCache>
            </c:strRef>
          </c:cat>
          <c:val>
            <c:numRef>
              <c:f>Sheet1!$B$2:$B$3</c:f>
              <c:numCache>
                <c:formatCode>0%</c:formatCode>
                <c:ptCount val="2"/>
                <c:pt idx="0">
                  <c:v>0.152</c:v>
                </c:pt>
                <c:pt idx="1">
                  <c:v>9.7000000000000003E-2</c:v>
                </c:pt>
              </c:numCache>
            </c:numRef>
          </c:val>
          <c:extLst>
            <c:ext xmlns:c16="http://schemas.microsoft.com/office/drawing/2014/chart" uri="{C3380CC4-5D6E-409C-BE32-E72D297353CC}">
              <c16:uniqueId val="{00000000-6A8D-460E-9EC7-995E30E05C2D}"/>
            </c:ext>
          </c:extLst>
        </c:ser>
        <c:dLbls>
          <c:showLegendKey val="0"/>
          <c:showVal val="0"/>
          <c:showCatName val="0"/>
          <c:showSerName val="0"/>
          <c:showPercent val="0"/>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2018 Research in Developmental Disabilities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84E-44E8-8494-97229DAD4A0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84E-44E8-8494-97229DAD4A0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84E-44E8-8494-97229DAD4A0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84E-44E8-8494-97229DAD4A0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84E-44E8-8494-97229DAD4A09}"/>
              </c:ext>
            </c:extLst>
          </c:dPt>
          <c:dLbls>
            <c:dLbl>
              <c:idx val="0"/>
              <c:layout>
                <c:manualLayout>
                  <c:x val="-0.17439120188531029"/>
                  <c:y val="-2.9245400487132298E-2"/>
                </c:manualLayout>
              </c:layout>
              <c:showLegendKey val="0"/>
              <c:showVal val="1"/>
              <c:showCatName val="1"/>
              <c:showSerName val="0"/>
              <c:showPercent val="0"/>
              <c:showBubbleSize val="0"/>
              <c:extLst>
                <c:ext xmlns:c15="http://schemas.microsoft.com/office/drawing/2012/chart" uri="{CE6537A1-D6FC-4f65-9D91-7224C49458BB}">
                  <c15:layout>
                    <c:manualLayout>
                      <c:w val="0.23880572273320508"/>
                      <c:h val="0.14945759458687902"/>
                    </c:manualLayout>
                  </c15:layout>
                </c:ext>
                <c:ext xmlns:c16="http://schemas.microsoft.com/office/drawing/2014/chart" uri="{C3380CC4-5D6E-409C-BE32-E72D297353CC}">
                  <c16:uniqueId val="{00000001-384E-44E8-8494-97229DAD4A0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Educational Settings</c:v>
                </c:pt>
                <c:pt idx="1">
                  <c:v>During Leisure Time Activities</c:v>
                </c:pt>
              </c:strCache>
            </c:strRef>
          </c:cat>
          <c:val>
            <c:numRef>
              <c:f>Sheet1!$B$2:$B$3</c:f>
              <c:numCache>
                <c:formatCode>0.00%</c:formatCode>
                <c:ptCount val="2"/>
                <c:pt idx="0" formatCode="0%">
                  <c:v>0.4667</c:v>
                </c:pt>
                <c:pt idx="1">
                  <c:v>0.31109999999999999</c:v>
                </c:pt>
              </c:numCache>
            </c:numRef>
          </c:val>
          <c:extLst>
            <c:ext xmlns:c16="http://schemas.microsoft.com/office/drawing/2014/chart" uri="{C3380CC4-5D6E-409C-BE32-E72D297353CC}">
              <c16:uniqueId val="{00000000-4358-440F-8F57-3164F57F80FF}"/>
            </c:ext>
          </c:extLst>
        </c:ser>
        <c:dLbls>
          <c:showLegendKey val="0"/>
          <c:showVal val="0"/>
          <c:showCatName val="0"/>
          <c:showSerName val="0"/>
          <c:showPercent val="0"/>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2017 Data Analysis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5D6-4B14-8A41-CFF7E087F1E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5D6-4B14-8A41-CFF7E087F1E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APD Active Clients</c:v>
                </c:pt>
                <c:pt idx="1">
                  <c:v>Clients involved in DCF Investigations</c:v>
                </c:pt>
              </c:strCache>
            </c:strRef>
          </c:cat>
          <c:val>
            <c:numRef>
              <c:f>Sheet1!$B$2:$B$3</c:f>
              <c:numCache>
                <c:formatCode>#,##0</c:formatCode>
                <c:ptCount val="2"/>
                <c:pt idx="0">
                  <c:v>34195</c:v>
                </c:pt>
                <c:pt idx="1">
                  <c:v>5720</c:v>
                </c:pt>
              </c:numCache>
            </c:numRef>
          </c:val>
          <c:extLst>
            <c:ext xmlns:c16="http://schemas.microsoft.com/office/drawing/2014/chart" uri="{C3380CC4-5D6E-409C-BE32-E72D297353CC}">
              <c16:uniqueId val="{00000004-65D6-4B14-8A41-CFF7E087F1E8}"/>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4656836527509534"/>
          <c:y val="0.85839654455858339"/>
          <c:w val="0.70686326944980937"/>
          <c:h val="8.548280222352679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76168147775622"/>
          <c:y val="0"/>
          <c:w val="0.81240388780199946"/>
          <c:h val="1"/>
        </c:manualLayout>
      </c:layout>
      <c:barChart>
        <c:barDir val="col"/>
        <c:grouping val="clustered"/>
        <c:varyColors val="0"/>
        <c:ser>
          <c:idx val="0"/>
          <c:order val="0"/>
          <c:tx>
            <c:strRef>
              <c:f>Sheet1!$B$1</c:f>
              <c:strCache>
                <c:ptCount val="1"/>
                <c:pt idx="0">
                  <c:v>Adult</c:v>
                </c:pt>
              </c:strCache>
            </c:strRef>
          </c:tx>
          <c:spPr>
            <a:solidFill>
              <a:schemeClr val="accent1"/>
            </a:solidFill>
            <a:ln w="6350">
              <a:solidFill>
                <a:schemeClr val="lt1"/>
              </a:solidFill>
            </a:ln>
            <a:effectLst>
              <a:outerShdw blurRad="50800" dist="50800" dir="5400000" sx="1000" sy="1000" algn="ctr" rotWithShape="0">
                <a:srgbClr val="000000"/>
              </a:outerShdw>
              <a:softEdge rad="0"/>
            </a:effectLst>
          </c:spPr>
          <c:invertIfNegative val="0"/>
          <c:dPt>
            <c:idx val="0"/>
            <c:invertIfNegative val="0"/>
            <c:bubble3D val="0"/>
            <c:spPr>
              <a:solidFill>
                <a:schemeClr val="accent1"/>
              </a:solidFill>
              <a:ln w="6350">
                <a:solidFill>
                  <a:schemeClr val="lt1"/>
                </a:solidFill>
              </a:ln>
              <a:effectLst>
                <a:outerShdw blurRad="50800" dist="50800" dir="5400000" sx="1000" sy="1000" algn="ctr" rotWithShape="0">
                  <a:srgbClr val="000000"/>
                </a:outerShdw>
                <a:softEdge rad="0"/>
              </a:effectLst>
            </c:spPr>
            <c:extLst>
              <c:ext xmlns:c16="http://schemas.microsoft.com/office/drawing/2014/chart" uri="{C3380CC4-5D6E-409C-BE32-E72D297353CC}">
                <c16:uniqueId val="{00000002-C6E8-425D-812F-77C081A7D11E}"/>
              </c:ext>
            </c:extLst>
          </c:dPt>
          <c:dPt>
            <c:idx val="1"/>
            <c:invertIfNegative val="0"/>
            <c:bubble3D val="0"/>
            <c:spPr>
              <a:solidFill>
                <a:schemeClr val="accent1"/>
              </a:solidFill>
              <a:ln w="6350">
                <a:solidFill>
                  <a:schemeClr val="lt1"/>
                </a:solidFill>
              </a:ln>
              <a:effectLst>
                <a:outerShdw blurRad="50800" dist="50800" dir="5400000" sx="1000" sy="1000" algn="ctr" rotWithShape="0">
                  <a:srgbClr val="000000"/>
                </a:outerShdw>
                <a:softEdge rad="0"/>
              </a:effectLst>
            </c:spPr>
            <c:extLst>
              <c:ext xmlns:c16="http://schemas.microsoft.com/office/drawing/2014/chart" uri="{C3380CC4-5D6E-409C-BE32-E72D297353CC}">
                <c16:uniqueId val="{00000001-C6E8-425D-812F-77C081A7D11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Verified</c:v>
                </c:pt>
                <c:pt idx="1">
                  <c:v>Not Substantiated</c:v>
                </c:pt>
                <c:pt idx="2">
                  <c:v>No Indicators</c:v>
                </c:pt>
              </c:strCache>
            </c:strRef>
          </c:cat>
          <c:val>
            <c:numRef>
              <c:f>Sheet1!$B$2:$B$4</c:f>
              <c:numCache>
                <c:formatCode>General</c:formatCode>
                <c:ptCount val="3"/>
                <c:pt idx="0">
                  <c:v>409</c:v>
                </c:pt>
                <c:pt idx="1">
                  <c:v>952</c:v>
                </c:pt>
                <c:pt idx="2">
                  <c:v>2814</c:v>
                </c:pt>
              </c:numCache>
            </c:numRef>
          </c:val>
          <c:extLst>
            <c:ext xmlns:c16="http://schemas.microsoft.com/office/drawing/2014/chart" uri="{C3380CC4-5D6E-409C-BE32-E72D297353CC}">
              <c16:uniqueId val="{00000000-C6E8-425D-812F-77C081A7D11E}"/>
            </c:ext>
          </c:extLst>
        </c:ser>
        <c:ser>
          <c:idx val="1"/>
          <c:order val="1"/>
          <c:tx>
            <c:strRef>
              <c:f>Sheet1!$C$1</c:f>
              <c:strCache>
                <c:ptCount val="1"/>
                <c:pt idx="0">
                  <c:v>Child</c:v>
                </c:pt>
              </c:strCache>
            </c:strRef>
          </c:tx>
          <c:spPr>
            <a:solidFill>
              <a:schemeClr val="accent2"/>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Verified</c:v>
                </c:pt>
                <c:pt idx="1">
                  <c:v>Not Substantiated</c:v>
                </c:pt>
                <c:pt idx="2">
                  <c:v>No Indicators</c:v>
                </c:pt>
              </c:strCache>
            </c:strRef>
          </c:cat>
          <c:val>
            <c:numRef>
              <c:f>Sheet1!$C$2:$C$4</c:f>
              <c:numCache>
                <c:formatCode>General</c:formatCode>
                <c:ptCount val="3"/>
                <c:pt idx="0">
                  <c:v>178</c:v>
                </c:pt>
                <c:pt idx="1">
                  <c:v>397</c:v>
                </c:pt>
                <c:pt idx="2">
                  <c:v>970</c:v>
                </c:pt>
              </c:numCache>
            </c:numRef>
          </c:val>
          <c:extLst>
            <c:ext xmlns:c16="http://schemas.microsoft.com/office/drawing/2014/chart" uri="{C3380CC4-5D6E-409C-BE32-E72D297353CC}">
              <c16:uniqueId val="{00000000-1BD2-4823-AD5A-6E6B4EEF223A}"/>
            </c:ext>
          </c:extLst>
        </c:ser>
        <c:dLbls>
          <c:showLegendKey val="0"/>
          <c:showVal val="0"/>
          <c:showCatName val="0"/>
          <c:showSerName val="0"/>
          <c:showPercent val="0"/>
          <c:showBubbleSize val="0"/>
        </c:dLbls>
        <c:gapWidth val="100"/>
        <c:axId val="367112560"/>
        <c:axId val="376234720"/>
      </c:barChart>
      <c:catAx>
        <c:axId val="36711256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6234720"/>
        <c:crosses val="autoZero"/>
        <c:auto val="1"/>
        <c:lblAlgn val="ctr"/>
        <c:lblOffset val="100"/>
        <c:noMultiLvlLbl val="0"/>
      </c:catAx>
      <c:valAx>
        <c:axId val="3762347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6711256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t>ABUSE,</a:t>
            </a:r>
            <a:r>
              <a:rPr lang="en-US" b="1" baseline="0" dirty="0"/>
              <a:t> NEGLECT and EXPLOITATION</a:t>
            </a:r>
          </a:p>
          <a:p>
            <a:pPr>
              <a:defRPr/>
            </a:pPr>
            <a:r>
              <a:rPr lang="en-US" b="1" baseline="0" dirty="0"/>
              <a:t>TOTAL INVESTIGATED ALLEGATIONS and VERIFIED FINDINGS </a:t>
            </a:r>
          </a:p>
          <a:p>
            <a:pPr>
              <a:defRPr/>
            </a:pPr>
            <a:r>
              <a:rPr lang="en-US" b="1" baseline="0" dirty="0">
                <a:solidFill>
                  <a:srgbClr val="FF0000"/>
                </a:solidFill>
              </a:rPr>
              <a:t>ADULT</a:t>
            </a:r>
            <a:r>
              <a:rPr lang="en-US" b="1" baseline="0" dirty="0"/>
              <a:t>- TOP 8 MALTREATMENTS</a:t>
            </a:r>
          </a:p>
          <a:p>
            <a:pPr>
              <a:defRPr/>
            </a:pPr>
            <a:r>
              <a:rPr lang="en-US" b="1" baseline="0" dirty="0"/>
              <a:t>(</a:t>
            </a:r>
            <a:r>
              <a:rPr lang="en-US" sz="1600" b="1" baseline="0" dirty="0"/>
              <a:t>January 2017- December 2017</a:t>
            </a:r>
            <a:r>
              <a:rPr lang="en-US" b="1" baseline="0" dirty="0"/>
              <a:t>)</a:t>
            </a:r>
            <a:endParaRPr lang="en-US" b="1" dirty="0"/>
          </a:p>
        </c:rich>
      </c:tx>
      <c:layout>
        <c:manualLayout>
          <c:xMode val="edge"/>
          <c:yMode val="edge"/>
          <c:x val="0.11507609024833435"/>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7089011710074697E-2"/>
          <c:y val="0.25141423572529931"/>
          <c:w val="0.92329560367454067"/>
          <c:h val="0.59225805495643558"/>
        </c:manualLayout>
      </c:layout>
      <c:barChart>
        <c:barDir val="col"/>
        <c:grouping val="clustered"/>
        <c:varyColors val="0"/>
        <c:ser>
          <c:idx val="0"/>
          <c:order val="0"/>
          <c:tx>
            <c:strRef>
              <c:f>Sheet1!$B$1</c:f>
              <c:strCache>
                <c:ptCount val="1"/>
                <c:pt idx="0">
                  <c:v>Investigated Allegations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Sexual Abuse</c:v>
                </c:pt>
                <c:pt idx="1">
                  <c:v>Self Neglect</c:v>
                </c:pt>
                <c:pt idx="2">
                  <c:v>Mental Injury</c:v>
                </c:pt>
                <c:pt idx="3">
                  <c:v>Physical Injury</c:v>
                </c:pt>
                <c:pt idx="4">
                  <c:v>Medical Neglect</c:v>
                </c:pt>
                <c:pt idx="5">
                  <c:v>Inadequate Supervision</c:v>
                </c:pt>
                <c:pt idx="6">
                  <c:v>Exploitation</c:v>
                </c:pt>
                <c:pt idx="7">
                  <c:v>Environmental Hazards</c:v>
                </c:pt>
              </c:strCache>
            </c:strRef>
          </c:cat>
          <c:val>
            <c:numRef>
              <c:f>Sheet1!$B$2:$B$9</c:f>
              <c:numCache>
                <c:formatCode>General</c:formatCode>
                <c:ptCount val="8"/>
                <c:pt idx="0">
                  <c:v>123</c:v>
                </c:pt>
                <c:pt idx="1">
                  <c:v>200</c:v>
                </c:pt>
                <c:pt idx="2">
                  <c:v>301</c:v>
                </c:pt>
                <c:pt idx="3">
                  <c:v>1016</c:v>
                </c:pt>
                <c:pt idx="4">
                  <c:v>247</c:v>
                </c:pt>
                <c:pt idx="5">
                  <c:v>1483</c:v>
                </c:pt>
                <c:pt idx="6">
                  <c:v>361</c:v>
                </c:pt>
                <c:pt idx="7">
                  <c:v>348</c:v>
                </c:pt>
              </c:numCache>
            </c:numRef>
          </c:val>
          <c:extLst>
            <c:ext xmlns:c16="http://schemas.microsoft.com/office/drawing/2014/chart" uri="{C3380CC4-5D6E-409C-BE32-E72D297353CC}">
              <c16:uniqueId val="{00000000-89D3-43EF-843E-62BDDDE9A69B}"/>
            </c:ext>
          </c:extLst>
        </c:ser>
        <c:ser>
          <c:idx val="1"/>
          <c:order val="1"/>
          <c:tx>
            <c:strRef>
              <c:f>Sheet1!$C$1</c:f>
              <c:strCache>
                <c:ptCount val="1"/>
                <c:pt idx="0">
                  <c:v>Verified Findings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Sexual Abuse</c:v>
                </c:pt>
                <c:pt idx="1">
                  <c:v>Self Neglect</c:v>
                </c:pt>
                <c:pt idx="2">
                  <c:v>Mental Injury</c:v>
                </c:pt>
                <c:pt idx="3">
                  <c:v>Physical Injury</c:v>
                </c:pt>
                <c:pt idx="4">
                  <c:v>Medical Neglect</c:v>
                </c:pt>
                <c:pt idx="5">
                  <c:v>Inadequate Supervision</c:v>
                </c:pt>
                <c:pt idx="6">
                  <c:v>Exploitation</c:v>
                </c:pt>
                <c:pt idx="7">
                  <c:v>Environmental Hazards</c:v>
                </c:pt>
              </c:strCache>
            </c:strRef>
          </c:cat>
          <c:val>
            <c:numRef>
              <c:f>Sheet1!$C$2:$C$9</c:f>
              <c:numCache>
                <c:formatCode>General</c:formatCode>
                <c:ptCount val="8"/>
                <c:pt idx="0">
                  <c:v>8</c:v>
                </c:pt>
                <c:pt idx="1">
                  <c:v>32</c:v>
                </c:pt>
                <c:pt idx="2">
                  <c:v>3</c:v>
                </c:pt>
                <c:pt idx="3">
                  <c:v>67</c:v>
                </c:pt>
                <c:pt idx="4">
                  <c:v>30</c:v>
                </c:pt>
                <c:pt idx="5">
                  <c:v>225</c:v>
                </c:pt>
                <c:pt idx="6">
                  <c:v>45</c:v>
                </c:pt>
                <c:pt idx="7">
                  <c:v>63</c:v>
                </c:pt>
              </c:numCache>
            </c:numRef>
          </c:val>
          <c:extLst>
            <c:ext xmlns:c16="http://schemas.microsoft.com/office/drawing/2014/chart" uri="{C3380CC4-5D6E-409C-BE32-E72D297353CC}">
              <c16:uniqueId val="{00000001-89D3-43EF-843E-62BDDDE9A69B}"/>
            </c:ext>
          </c:extLst>
        </c:ser>
        <c:dLbls>
          <c:showLegendKey val="0"/>
          <c:showVal val="0"/>
          <c:showCatName val="0"/>
          <c:showSerName val="0"/>
          <c:showPercent val="0"/>
          <c:showBubbleSize val="0"/>
        </c:dLbls>
        <c:gapWidth val="219"/>
        <c:overlap val="-27"/>
        <c:axId val="427239560"/>
        <c:axId val="427242512"/>
      </c:barChart>
      <c:catAx>
        <c:axId val="427239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7242512"/>
        <c:crosses val="autoZero"/>
        <c:auto val="1"/>
        <c:lblAlgn val="ctr"/>
        <c:lblOffset val="100"/>
        <c:noMultiLvlLbl val="0"/>
      </c:catAx>
      <c:valAx>
        <c:axId val="4272425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72395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t>ABUSE,</a:t>
            </a:r>
            <a:r>
              <a:rPr lang="en-US" b="1" baseline="0" dirty="0"/>
              <a:t> NEGLECT and EXPLOITATION</a:t>
            </a:r>
          </a:p>
          <a:p>
            <a:pPr>
              <a:defRPr/>
            </a:pPr>
            <a:r>
              <a:rPr lang="en-US" b="1" baseline="0" dirty="0"/>
              <a:t>TOTAL INVESTIGATED ALLEGATIONS vs. VERIFIED FINDINGS </a:t>
            </a:r>
            <a:r>
              <a:rPr lang="en-US" b="1" baseline="0" dirty="0">
                <a:solidFill>
                  <a:srgbClr val="FF0000"/>
                </a:solidFill>
              </a:rPr>
              <a:t>CHILDREN</a:t>
            </a:r>
            <a:r>
              <a:rPr lang="en-US" b="1" baseline="0" dirty="0"/>
              <a:t>-TOP 8 MALTREATMENTS</a:t>
            </a:r>
          </a:p>
          <a:p>
            <a:pPr>
              <a:defRPr/>
            </a:pPr>
            <a:r>
              <a:rPr lang="en-US" b="1" baseline="0" dirty="0"/>
              <a:t>(January 2017- December 2017)</a:t>
            </a:r>
            <a:endParaRPr lang="en-US" b="1"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Investigated Allegations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Environmental Hazards</c:v>
                </c:pt>
                <c:pt idx="1">
                  <c:v>Family/Household Violence Threatens Child</c:v>
                </c:pt>
                <c:pt idx="2">
                  <c:v>Inadequate Supervision</c:v>
                </c:pt>
                <c:pt idx="3">
                  <c:v>Medical Neglect</c:v>
                </c:pt>
                <c:pt idx="4">
                  <c:v>Physical Injury</c:v>
                </c:pt>
                <c:pt idx="5">
                  <c:v>Sexual Abuse</c:v>
                </c:pt>
                <c:pt idx="6">
                  <c:v>Substance Misuse</c:v>
                </c:pt>
                <c:pt idx="7">
                  <c:v>Mental Injury</c:v>
                </c:pt>
              </c:strCache>
            </c:strRef>
          </c:cat>
          <c:val>
            <c:numRef>
              <c:f>Sheet1!$B$2:$B$9</c:f>
              <c:numCache>
                <c:formatCode>General</c:formatCode>
                <c:ptCount val="8"/>
                <c:pt idx="0">
                  <c:v>195</c:v>
                </c:pt>
                <c:pt idx="1">
                  <c:v>103</c:v>
                </c:pt>
                <c:pt idx="2">
                  <c:v>430</c:v>
                </c:pt>
                <c:pt idx="3">
                  <c:v>69</c:v>
                </c:pt>
                <c:pt idx="4">
                  <c:v>379</c:v>
                </c:pt>
                <c:pt idx="5">
                  <c:v>79</c:v>
                </c:pt>
                <c:pt idx="6">
                  <c:v>165</c:v>
                </c:pt>
                <c:pt idx="7">
                  <c:v>38</c:v>
                </c:pt>
              </c:numCache>
            </c:numRef>
          </c:val>
          <c:extLst>
            <c:ext xmlns:c16="http://schemas.microsoft.com/office/drawing/2014/chart" uri="{C3380CC4-5D6E-409C-BE32-E72D297353CC}">
              <c16:uniqueId val="{00000000-E1F2-40A0-9C5C-E47AE3DF32CD}"/>
            </c:ext>
          </c:extLst>
        </c:ser>
        <c:ser>
          <c:idx val="1"/>
          <c:order val="1"/>
          <c:tx>
            <c:strRef>
              <c:f>Sheet1!$C$1</c:f>
              <c:strCache>
                <c:ptCount val="1"/>
                <c:pt idx="0">
                  <c:v>Verified Findings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Environmental Hazards</c:v>
                </c:pt>
                <c:pt idx="1">
                  <c:v>Family/Household Violence Threatens Child</c:v>
                </c:pt>
                <c:pt idx="2">
                  <c:v>Inadequate Supervision</c:v>
                </c:pt>
                <c:pt idx="3">
                  <c:v>Medical Neglect</c:v>
                </c:pt>
                <c:pt idx="4">
                  <c:v>Physical Injury</c:v>
                </c:pt>
                <c:pt idx="5">
                  <c:v>Sexual Abuse</c:v>
                </c:pt>
                <c:pt idx="6">
                  <c:v>Substance Misuse</c:v>
                </c:pt>
                <c:pt idx="7">
                  <c:v>Mental Injury</c:v>
                </c:pt>
              </c:strCache>
            </c:strRef>
          </c:cat>
          <c:val>
            <c:numRef>
              <c:f>Sheet1!$C$2:$C$9</c:f>
              <c:numCache>
                <c:formatCode>General</c:formatCode>
                <c:ptCount val="8"/>
                <c:pt idx="0">
                  <c:v>12</c:v>
                </c:pt>
                <c:pt idx="1">
                  <c:v>16</c:v>
                </c:pt>
                <c:pt idx="2">
                  <c:v>60</c:v>
                </c:pt>
                <c:pt idx="3">
                  <c:v>13</c:v>
                </c:pt>
                <c:pt idx="4">
                  <c:v>11</c:v>
                </c:pt>
                <c:pt idx="5">
                  <c:v>5</c:v>
                </c:pt>
                <c:pt idx="6">
                  <c:v>39</c:v>
                </c:pt>
                <c:pt idx="7">
                  <c:v>0</c:v>
                </c:pt>
              </c:numCache>
            </c:numRef>
          </c:val>
          <c:extLst>
            <c:ext xmlns:c16="http://schemas.microsoft.com/office/drawing/2014/chart" uri="{C3380CC4-5D6E-409C-BE32-E72D297353CC}">
              <c16:uniqueId val="{00000001-E1F2-40A0-9C5C-E47AE3DF32CD}"/>
            </c:ext>
          </c:extLst>
        </c:ser>
        <c:dLbls>
          <c:showLegendKey val="0"/>
          <c:showVal val="0"/>
          <c:showCatName val="0"/>
          <c:showSerName val="0"/>
          <c:showPercent val="0"/>
          <c:showBubbleSize val="0"/>
        </c:dLbls>
        <c:gapWidth val="219"/>
        <c:overlap val="-27"/>
        <c:axId val="427239560"/>
        <c:axId val="427242512"/>
      </c:barChart>
      <c:catAx>
        <c:axId val="427239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7242512"/>
        <c:crosses val="autoZero"/>
        <c:auto val="1"/>
        <c:lblAlgn val="ctr"/>
        <c:lblOffset val="100"/>
        <c:noMultiLvlLbl val="0"/>
      </c:catAx>
      <c:valAx>
        <c:axId val="4272425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72395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baseline="0" dirty="0"/>
              <a:t> ABUSE, NEGLECT, and EXPLOITATION-SETTING FOR </a:t>
            </a:r>
          </a:p>
          <a:p>
            <a:pPr>
              <a:defRPr/>
            </a:pPr>
            <a:r>
              <a:rPr lang="en-US" b="1" baseline="0" dirty="0"/>
              <a:t>VERIFIED FINDINGS in LIVING SETTINGS</a:t>
            </a:r>
          </a:p>
        </c:rich>
      </c:tx>
      <c:layout>
        <c:manualLayout>
          <c:xMode val="edge"/>
          <c:yMode val="edge"/>
          <c:x val="0.18878000047291385"/>
          <c:y val="9.7087378640776691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Adults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ADT/ALF</c:v>
                </c:pt>
                <c:pt idx="1">
                  <c:v>Assisted Living Facility</c:v>
                </c:pt>
                <c:pt idx="2">
                  <c:v>Family Home</c:v>
                </c:pt>
                <c:pt idx="3">
                  <c:v>Foster Home</c:v>
                </c:pt>
                <c:pt idx="4">
                  <c:v>Group Home</c:v>
                </c:pt>
                <c:pt idx="5">
                  <c:v>Homeless</c:v>
                </c:pt>
                <c:pt idx="6">
                  <c:v>ICF/DDC</c:v>
                </c:pt>
                <c:pt idx="7">
                  <c:v>Independent/Supported Living Facility</c:v>
                </c:pt>
                <c:pt idx="8">
                  <c:v>Residential Living Facility</c:v>
                </c:pt>
                <c:pt idx="9">
                  <c:v>Skilled Nursing Facility</c:v>
                </c:pt>
              </c:strCache>
            </c:strRef>
          </c:cat>
          <c:val>
            <c:numRef>
              <c:f>Sheet1!$B$2:$B$11</c:f>
              <c:numCache>
                <c:formatCode>General</c:formatCode>
                <c:ptCount val="10"/>
                <c:pt idx="0">
                  <c:v>7</c:v>
                </c:pt>
                <c:pt idx="1">
                  <c:v>8</c:v>
                </c:pt>
                <c:pt idx="2">
                  <c:v>156</c:v>
                </c:pt>
                <c:pt idx="3">
                  <c:v>2</c:v>
                </c:pt>
                <c:pt idx="4">
                  <c:v>254</c:v>
                </c:pt>
                <c:pt idx="5">
                  <c:v>3</c:v>
                </c:pt>
                <c:pt idx="6">
                  <c:v>26</c:v>
                </c:pt>
                <c:pt idx="7">
                  <c:v>26</c:v>
                </c:pt>
                <c:pt idx="8">
                  <c:v>11</c:v>
                </c:pt>
                <c:pt idx="9">
                  <c:v>4</c:v>
                </c:pt>
              </c:numCache>
            </c:numRef>
          </c:val>
          <c:extLst>
            <c:ext xmlns:c16="http://schemas.microsoft.com/office/drawing/2014/chart" uri="{C3380CC4-5D6E-409C-BE32-E72D297353CC}">
              <c16:uniqueId val="{00000000-1BFE-48CE-9944-8105FEF46B88}"/>
            </c:ext>
          </c:extLst>
        </c:ser>
        <c:ser>
          <c:idx val="1"/>
          <c:order val="1"/>
          <c:tx>
            <c:strRef>
              <c:f>Sheet1!$C$1</c:f>
              <c:strCache>
                <c:ptCount val="1"/>
                <c:pt idx="0">
                  <c:v>Children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ADT/ALF</c:v>
                </c:pt>
                <c:pt idx="1">
                  <c:v>Assisted Living Facility</c:v>
                </c:pt>
                <c:pt idx="2">
                  <c:v>Family Home</c:v>
                </c:pt>
                <c:pt idx="3">
                  <c:v>Foster Home</c:v>
                </c:pt>
                <c:pt idx="4">
                  <c:v>Group Home</c:v>
                </c:pt>
                <c:pt idx="5">
                  <c:v>Homeless</c:v>
                </c:pt>
                <c:pt idx="6">
                  <c:v>ICF/DDC</c:v>
                </c:pt>
                <c:pt idx="7">
                  <c:v>Independent/Supported Living Facility</c:v>
                </c:pt>
                <c:pt idx="8">
                  <c:v>Residential Living Facility</c:v>
                </c:pt>
                <c:pt idx="9">
                  <c:v>Skilled Nursing Facility</c:v>
                </c:pt>
              </c:strCache>
            </c:strRef>
          </c:cat>
          <c:val>
            <c:numRef>
              <c:f>Sheet1!$C$2:$C$11</c:f>
              <c:numCache>
                <c:formatCode>General</c:formatCode>
                <c:ptCount val="10"/>
                <c:pt idx="2">
                  <c:v>138</c:v>
                </c:pt>
                <c:pt idx="3">
                  <c:v>5</c:v>
                </c:pt>
                <c:pt idx="4">
                  <c:v>33</c:v>
                </c:pt>
                <c:pt idx="8">
                  <c:v>2</c:v>
                </c:pt>
              </c:numCache>
            </c:numRef>
          </c:val>
          <c:extLst>
            <c:ext xmlns:c16="http://schemas.microsoft.com/office/drawing/2014/chart" uri="{C3380CC4-5D6E-409C-BE32-E72D297353CC}">
              <c16:uniqueId val="{00000001-1BFE-48CE-9944-8105FEF46B88}"/>
            </c:ext>
          </c:extLst>
        </c:ser>
        <c:dLbls>
          <c:showLegendKey val="0"/>
          <c:showVal val="0"/>
          <c:showCatName val="0"/>
          <c:showSerName val="0"/>
          <c:showPercent val="0"/>
          <c:showBubbleSize val="0"/>
        </c:dLbls>
        <c:gapWidth val="182"/>
        <c:axId val="507151280"/>
        <c:axId val="507150296"/>
      </c:barChart>
      <c:catAx>
        <c:axId val="5071512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7150296"/>
        <c:crosses val="autoZero"/>
        <c:auto val="1"/>
        <c:lblAlgn val="ctr"/>
        <c:lblOffset val="100"/>
        <c:noMultiLvlLbl val="0"/>
      </c:catAx>
      <c:valAx>
        <c:axId val="5071502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71512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t>ABUSE, NEGLECT, AND EXPLOITATION-PERPETRATOR FOR </a:t>
            </a:r>
          </a:p>
          <a:p>
            <a:pPr>
              <a:defRPr/>
            </a:pPr>
            <a:r>
              <a:rPr lang="en-US" b="1" dirty="0"/>
              <a:t>VERIFIED FINDINGS by</a:t>
            </a:r>
            <a:r>
              <a:rPr lang="en-US" b="1" baseline="0" dirty="0"/>
              <a:t> PERPETRATOR</a:t>
            </a:r>
            <a:endParaRPr lang="en-US" b="1"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Children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Companion/Caregiver</c:v>
                </c:pt>
                <c:pt idx="1">
                  <c:v>Facility Staff/Driver</c:v>
                </c:pt>
                <c:pt idx="2">
                  <c:v>Grandparent</c:v>
                </c:pt>
                <c:pt idx="3">
                  <c:v>Group Home Staff</c:v>
                </c:pt>
                <c:pt idx="4">
                  <c:v>Group Home/Facility Management</c:v>
                </c:pt>
                <c:pt idx="5">
                  <c:v>Nursing Staff/Director</c:v>
                </c:pt>
                <c:pt idx="6">
                  <c:v>Family Member/Other </c:v>
                </c:pt>
                <c:pt idx="7">
                  <c:v>Owner/Operator/Administrator</c:v>
                </c:pt>
                <c:pt idx="8">
                  <c:v>Parent/Adoptive/Step</c:v>
                </c:pt>
                <c:pt idx="9">
                  <c:v>Restricted/ Unknown</c:v>
                </c:pt>
                <c:pt idx="10">
                  <c:v>School Personnell/Teacher</c:v>
                </c:pt>
                <c:pt idx="11">
                  <c:v>Self</c:v>
                </c:pt>
                <c:pt idx="12">
                  <c:v>Supported Living Staff/Coach</c:v>
                </c:pt>
                <c:pt idx="13">
                  <c:v>Foster Parent</c:v>
                </c:pt>
                <c:pt idx="14">
                  <c:v>ADT Staff/Driver</c:v>
                </c:pt>
              </c:strCache>
            </c:strRef>
          </c:cat>
          <c:val>
            <c:numRef>
              <c:f>Sheet1!$B$2:$B$16</c:f>
              <c:numCache>
                <c:formatCode>General</c:formatCode>
                <c:ptCount val="15"/>
                <c:pt idx="1">
                  <c:v>2</c:v>
                </c:pt>
                <c:pt idx="2">
                  <c:v>5</c:v>
                </c:pt>
                <c:pt idx="3">
                  <c:v>12</c:v>
                </c:pt>
                <c:pt idx="4">
                  <c:v>4</c:v>
                </c:pt>
                <c:pt idx="6">
                  <c:v>12</c:v>
                </c:pt>
                <c:pt idx="7">
                  <c:v>14</c:v>
                </c:pt>
                <c:pt idx="8">
                  <c:v>112</c:v>
                </c:pt>
                <c:pt idx="9">
                  <c:v>4</c:v>
                </c:pt>
                <c:pt idx="10">
                  <c:v>8</c:v>
                </c:pt>
                <c:pt idx="13">
                  <c:v>5</c:v>
                </c:pt>
              </c:numCache>
            </c:numRef>
          </c:val>
          <c:extLst>
            <c:ext xmlns:c16="http://schemas.microsoft.com/office/drawing/2014/chart" uri="{C3380CC4-5D6E-409C-BE32-E72D297353CC}">
              <c16:uniqueId val="{00000000-A93B-4213-8BD3-BBA7528F9CA3}"/>
            </c:ext>
          </c:extLst>
        </c:ser>
        <c:ser>
          <c:idx val="1"/>
          <c:order val="1"/>
          <c:tx>
            <c:strRef>
              <c:f>Sheet1!$C$1</c:f>
              <c:strCache>
                <c:ptCount val="1"/>
                <c:pt idx="0">
                  <c:v>Adults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Companion/Caregiver</c:v>
                </c:pt>
                <c:pt idx="1">
                  <c:v>Facility Staff/Driver</c:v>
                </c:pt>
                <c:pt idx="2">
                  <c:v>Grandparent</c:v>
                </c:pt>
                <c:pt idx="3">
                  <c:v>Group Home Staff</c:v>
                </c:pt>
                <c:pt idx="4">
                  <c:v>Group Home/Facility Management</c:v>
                </c:pt>
                <c:pt idx="5">
                  <c:v>Nursing Staff/Director</c:v>
                </c:pt>
                <c:pt idx="6">
                  <c:v>Family Member/Other </c:v>
                </c:pt>
                <c:pt idx="7">
                  <c:v>Owner/Operator/Administrator</c:v>
                </c:pt>
                <c:pt idx="8">
                  <c:v>Parent/Adoptive/Step</c:v>
                </c:pt>
                <c:pt idx="9">
                  <c:v>Restricted/ Unknown</c:v>
                </c:pt>
                <c:pt idx="10">
                  <c:v>School Personnell/Teacher</c:v>
                </c:pt>
                <c:pt idx="11">
                  <c:v>Self</c:v>
                </c:pt>
                <c:pt idx="12">
                  <c:v>Supported Living Staff/Coach</c:v>
                </c:pt>
                <c:pt idx="13">
                  <c:v>Foster Parent</c:v>
                </c:pt>
                <c:pt idx="14">
                  <c:v>ADT Staff/Driver</c:v>
                </c:pt>
              </c:strCache>
            </c:strRef>
          </c:cat>
          <c:val>
            <c:numRef>
              <c:f>Sheet1!$C$2:$C$16</c:f>
              <c:numCache>
                <c:formatCode>General</c:formatCode>
                <c:ptCount val="15"/>
                <c:pt idx="0">
                  <c:v>36</c:v>
                </c:pt>
                <c:pt idx="1">
                  <c:v>42</c:v>
                </c:pt>
                <c:pt idx="2">
                  <c:v>3</c:v>
                </c:pt>
                <c:pt idx="3">
                  <c:v>124</c:v>
                </c:pt>
                <c:pt idx="4">
                  <c:v>31</c:v>
                </c:pt>
                <c:pt idx="5">
                  <c:v>7</c:v>
                </c:pt>
                <c:pt idx="6">
                  <c:v>41</c:v>
                </c:pt>
                <c:pt idx="7">
                  <c:v>62</c:v>
                </c:pt>
                <c:pt idx="8">
                  <c:v>71</c:v>
                </c:pt>
                <c:pt idx="9">
                  <c:v>25</c:v>
                </c:pt>
                <c:pt idx="10">
                  <c:v>3</c:v>
                </c:pt>
                <c:pt idx="11">
                  <c:v>32</c:v>
                </c:pt>
                <c:pt idx="12">
                  <c:v>6</c:v>
                </c:pt>
                <c:pt idx="14">
                  <c:v>14</c:v>
                </c:pt>
              </c:numCache>
            </c:numRef>
          </c:val>
          <c:extLst>
            <c:ext xmlns:c16="http://schemas.microsoft.com/office/drawing/2014/chart" uri="{C3380CC4-5D6E-409C-BE32-E72D297353CC}">
              <c16:uniqueId val="{00000001-A93B-4213-8BD3-BBA7528F9CA3}"/>
            </c:ext>
          </c:extLst>
        </c:ser>
        <c:dLbls>
          <c:showLegendKey val="0"/>
          <c:showVal val="0"/>
          <c:showCatName val="0"/>
          <c:showSerName val="0"/>
          <c:showPercent val="0"/>
          <c:showBubbleSize val="0"/>
        </c:dLbls>
        <c:gapWidth val="219"/>
        <c:overlap val="-27"/>
        <c:axId val="391134384"/>
        <c:axId val="391134712"/>
      </c:barChart>
      <c:catAx>
        <c:axId val="391134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1134712"/>
        <c:crosses val="autoZero"/>
        <c:auto val="1"/>
        <c:lblAlgn val="ctr"/>
        <c:lblOffset val="100"/>
        <c:noMultiLvlLbl val="0"/>
      </c:catAx>
      <c:valAx>
        <c:axId val="3911347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11343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2012 National Survey on People with Disabilities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27B-4433-A55D-3F8376237FB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27B-4433-A55D-3F8376237FB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27B-4433-A55D-3F8376237FB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27B-4433-A55D-3F8376237FB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27B-4433-A55D-3F8376237FB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Mobility Disabilities</c:v>
                </c:pt>
                <c:pt idx="1">
                  <c:v>Autism</c:v>
                </c:pt>
                <c:pt idx="2">
                  <c:v>Speech Disabilities</c:v>
                </c:pt>
                <c:pt idx="3">
                  <c:v>Mental Health Conditions</c:v>
                </c:pt>
                <c:pt idx="4">
                  <c:v>Intellectual or Developmental Disability</c:v>
                </c:pt>
              </c:strCache>
            </c:strRef>
          </c:cat>
          <c:val>
            <c:numRef>
              <c:f>Sheet1!$B$2:$B$6</c:f>
              <c:numCache>
                <c:formatCode>0%</c:formatCode>
                <c:ptCount val="5"/>
                <c:pt idx="0">
                  <c:v>0.89</c:v>
                </c:pt>
                <c:pt idx="1">
                  <c:v>0.89</c:v>
                </c:pt>
                <c:pt idx="2">
                  <c:v>0.89</c:v>
                </c:pt>
                <c:pt idx="3">
                  <c:v>0.95</c:v>
                </c:pt>
                <c:pt idx="4">
                  <c:v>0.88</c:v>
                </c:pt>
              </c:numCache>
            </c:numRef>
          </c:val>
          <c:extLst>
            <c:ext xmlns:c16="http://schemas.microsoft.com/office/drawing/2014/chart" uri="{C3380CC4-5D6E-409C-BE32-E72D297353CC}">
              <c16:uniqueId val="{00000000-6A8D-460E-9EC7-995E30E05C2D}"/>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2012 National Survey on People with Disabilities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84E-44E8-8494-97229DAD4A0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84E-44E8-8494-97229DAD4A0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84E-44E8-8494-97229DAD4A0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84E-44E8-8494-97229DAD4A0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84E-44E8-8494-97229DAD4A09}"/>
              </c:ext>
            </c:extLst>
          </c:dPt>
          <c:dLbls>
            <c:dLbl>
              <c:idx val="4"/>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384E-44E8-8494-97229DAD4A0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Mobility Disabilities</c:v>
                </c:pt>
                <c:pt idx="1">
                  <c:v>Speech Disabilities</c:v>
                </c:pt>
                <c:pt idx="2">
                  <c:v>Autism</c:v>
                </c:pt>
                <c:pt idx="3">
                  <c:v>Mental Health Conditions</c:v>
                </c:pt>
                <c:pt idx="4">
                  <c:v>Intellectual or Developmental Disability</c:v>
                </c:pt>
              </c:strCache>
            </c:strRef>
          </c:cat>
          <c:val>
            <c:numRef>
              <c:f>Sheet1!$B$2:$B$6</c:f>
              <c:numCache>
                <c:formatCode>0.00%</c:formatCode>
                <c:ptCount val="5"/>
                <c:pt idx="0" formatCode="0%">
                  <c:v>0.59340000000000004</c:v>
                </c:pt>
                <c:pt idx="1">
                  <c:v>0.438</c:v>
                </c:pt>
                <c:pt idx="2">
                  <c:v>0.443</c:v>
                </c:pt>
                <c:pt idx="3">
                  <c:v>0.59399999999999997</c:v>
                </c:pt>
                <c:pt idx="4">
                  <c:v>0.39900000000000002</c:v>
                </c:pt>
              </c:numCache>
            </c:numRef>
          </c:val>
          <c:extLst>
            <c:ext xmlns:c16="http://schemas.microsoft.com/office/drawing/2014/chart" uri="{C3380CC4-5D6E-409C-BE32-E72D297353CC}">
              <c16:uniqueId val="{00000000-4358-440F-8F57-3164F57F80FF}"/>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76168147775622"/>
          <c:y val="0"/>
          <c:w val="0.62473376860591634"/>
          <c:h val="1"/>
        </c:manualLayout>
      </c:layout>
      <c:pieChart>
        <c:varyColors val="1"/>
        <c:ser>
          <c:idx val="0"/>
          <c:order val="0"/>
          <c:tx>
            <c:strRef>
              <c:f>Sheet1!$B$1</c:f>
              <c:strCache>
                <c:ptCount val="1"/>
                <c:pt idx="0">
                  <c:v>2012 National Survey on People with Disabilities</c:v>
                </c:pt>
              </c:strCache>
            </c:strRef>
          </c:tx>
          <c:spPr>
            <a:ln w="6350"/>
            <a:effectLst>
              <a:outerShdw blurRad="50800" dist="50800" dir="5400000" sx="1000" sy="1000" algn="ctr" rotWithShape="0">
                <a:srgbClr val="000000"/>
              </a:outerShdw>
              <a:softEdge rad="0"/>
            </a:effectLst>
          </c:spPr>
          <c:dPt>
            <c:idx val="0"/>
            <c:bubble3D val="0"/>
            <c:spPr>
              <a:solidFill>
                <a:schemeClr val="accent1"/>
              </a:solidFill>
              <a:ln w="6350">
                <a:solidFill>
                  <a:schemeClr val="lt1"/>
                </a:solidFill>
              </a:ln>
              <a:effectLst>
                <a:outerShdw blurRad="50800" dist="50800" dir="5400000" sx="1000" sy="1000" algn="ctr" rotWithShape="0">
                  <a:srgbClr val="000000"/>
                </a:outerShdw>
                <a:softEdge rad="0"/>
              </a:effectLst>
            </c:spPr>
            <c:extLst>
              <c:ext xmlns:c16="http://schemas.microsoft.com/office/drawing/2014/chart" uri="{C3380CC4-5D6E-409C-BE32-E72D297353CC}">
                <c16:uniqueId val="{00000002-C6E8-425D-812F-77C081A7D11E}"/>
              </c:ext>
            </c:extLst>
          </c:dPt>
          <c:dPt>
            <c:idx val="1"/>
            <c:bubble3D val="0"/>
            <c:spPr>
              <a:solidFill>
                <a:schemeClr val="accent2"/>
              </a:solidFill>
              <a:ln w="6350">
                <a:solidFill>
                  <a:schemeClr val="lt1"/>
                </a:solidFill>
              </a:ln>
              <a:effectLst>
                <a:outerShdw blurRad="50800" dist="50800" dir="5400000" sx="1000" sy="1000" algn="ctr" rotWithShape="0">
                  <a:srgbClr val="000000"/>
                </a:outerShdw>
                <a:softEdge rad="0"/>
              </a:effectLst>
            </c:spPr>
            <c:extLst>
              <c:ext xmlns:c16="http://schemas.microsoft.com/office/drawing/2014/chart" uri="{C3380CC4-5D6E-409C-BE32-E72D297353CC}">
                <c16:uniqueId val="{00000001-C6E8-425D-812F-77C081A7D11E}"/>
              </c:ext>
            </c:extLst>
          </c:dPt>
          <c:dLbls>
            <c:dLbl>
              <c:idx val="0"/>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6E8-425D-812F-77C081A7D11E}"/>
                </c:ext>
              </c:extLst>
            </c:dLbl>
            <c:dLbl>
              <c:idx val="1"/>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6E8-425D-812F-77C081A7D11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Neglect</c:v>
                </c:pt>
                <c:pt idx="1">
                  <c:v>Financial Exploitation</c:v>
                </c:pt>
              </c:strCache>
            </c:strRef>
          </c:cat>
          <c:val>
            <c:numRef>
              <c:f>Sheet1!$B$2:$B$3</c:f>
              <c:numCache>
                <c:formatCode>0.00%</c:formatCode>
                <c:ptCount val="2"/>
                <c:pt idx="0">
                  <c:v>0.373</c:v>
                </c:pt>
                <c:pt idx="1">
                  <c:v>0.315</c:v>
                </c:pt>
              </c:numCache>
            </c:numRef>
          </c:val>
          <c:extLst>
            <c:ext xmlns:c16="http://schemas.microsoft.com/office/drawing/2014/chart" uri="{C3380CC4-5D6E-409C-BE32-E72D297353CC}">
              <c16:uniqueId val="{00000000-C6E8-425D-812F-77C081A7D11E}"/>
            </c:ext>
          </c:extLst>
        </c:ser>
        <c:dLbls>
          <c:showLegendKey val="0"/>
          <c:showVal val="0"/>
          <c:showCatName val="0"/>
          <c:showSerName val="0"/>
          <c:showPercent val="0"/>
          <c:showBubbleSize val="0"/>
          <c:showLeaderLines val="1"/>
        </c:dLbls>
        <c:firstSliceAng val="203"/>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76168147775622"/>
          <c:y val="0"/>
          <c:w val="0.62473376860591634"/>
          <c:h val="1"/>
        </c:manualLayout>
      </c:layout>
      <c:pieChart>
        <c:varyColors val="1"/>
        <c:dLbls>
          <c:showLegendKey val="0"/>
          <c:showVal val="0"/>
          <c:showCatName val="0"/>
          <c:showSerName val="0"/>
          <c:showPercent val="0"/>
          <c:showBubbleSize val="0"/>
          <c:showLeaderLines val="0"/>
        </c:dLbls>
        <c:firstSliceAng val="203"/>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All Individuals with home and Community-Based Waivers by Residence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Family Home</c:v>
                </c:pt>
                <c:pt idx="1">
                  <c:v>Group Home</c:v>
                </c:pt>
                <c:pt idx="2">
                  <c:v>Supported Living</c:v>
                </c:pt>
                <c:pt idx="3">
                  <c:v>Independent Living</c:v>
                </c:pt>
                <c:pt idx="4">
                  <c:v>Foster Home</c:v>
                </c:pt>
                <c:pt idx="5">
                  <c:v>Residential School</c:v>
                </c:pt>
                <c:pt idx="6">
                  <c:v>Home for Special Service</c:v>
                </c:pt>
                <c:pt idx="7">
                  <c:v>Residential Hab Center</c:v>
                </c:pt>
                <c:pt idx="8">
                  <c:v>Jail/Prison</c:v>
                </c:pt>
                <c:pt idx="9">
                  <c:v>Community ICF</c:v>
                </c:pt>
                <c:pt idx="10">
                  <c:v>Mental Health Home</c:v>
                </c:pt>
                <c:pt idx="11">
                  <c:v>Cluster Home</c:v>
                </c:pt>
                <c:pt idx="12">
                  <c:v>Nursing Home</c:v>
                </c:pt>
                <c:pt idx="13">
                  <c:v>Adult Defendant Prog</c:v>
                </c:pt>
                <c:pt idx="14">
                  <c:v>Interstate Scv</c:v>
                </c:pt>
                <c:pt idx="15">
                  <c:v>dcf Mental Hospital</c:v>
                </c:pt>
                <c:pt idx="16">
                  <c:v>6- or Less ICF</c:v>
                </c:pt>
              </c:strCache>
            </c:strRef>
          </c:cat>
          <c:val>
            <c:numRef>
              <c:f>Sheet1!$B$2:$B$18</c:f>
              <c:numCache>
                <c:formatCode>#,##0</c:formatCode>
                <c:ptCount val="17"/>
                <c:pt idx="0">
                  <c:v>19576</c:v>
                </c:pt>
                <c:pt idx="1">
                  <c:v>8613</c:v>
                </c:pt>
                <c:pt idx="2">
                  <c:v>4355</c:v>
                </c:pt>
                <c:pt idx="3">
                  <c:v>1022</c:v>
                </c:pt>
                <c:pt idx="4" formatCode="General">
                  <c:v>373</c:v>
                </c:pt>
                <c:pt idx="5" formatCode="General">
                  <c:v>134</c:v>
                </c:pt>
                <c:pt idx="6" formatCode="General">
                  <c:v>61</c:v>
                </c:pt>
                <c:pt idx="7" formatCode="General">
                  <c:v>26</c:v>
                </c:pt>
                <c:pt idx="8" formatCode="General">
                  <c:v>13</c:v>
                </c:pt>
                <c:pt idx="9" formatCode="General">
                  <c:v>7</c:v>
                </c:pt>
                <c:pt idx="10" formatCode="General">
                  <c:v>4</c:v>
                </c:pt>
                <c:pt idx="11" formatCode="General">
                  <c:v>3</c:v>
                </c:pt>
                <c:pt idx="12" formatCode="General">
                  <c:v>3</c:v>
                </c:pt>
                <c:pt idx="13" formatCode="General">
                  <c:v>2</c:v>
                </c:pt>
                <c:pt idx="14" formatCode="General">
                  <c:v>1</c:v>
                </c:pt>
                <c:pt idx="15" formatCode="General">
                  <c:v>1</c:v>
                </c:pt>
                <c:pt idx="16" formatCode="General">
                  <c:v>1</c:v>
                </c:pt>
              </c:numCache>
            </c:numRef>
          </c:val>
          <c:extLst>
            <c:ext xmlns:c16="http://schemas.microsoft.com/office/drawing/2014/chart" uri="{C3380CC4-5D6E-409C-BE32-E72D297353CC}">
              <c16:uniqueId val="{00000000-FE85-44A8-BF07-CF0F45560DB0}"/>
            </c:ext>
          </c:extLst>
        </c:ser>
        <c:dLbls>
          <c:showLegendKey val="0"/>
          <c:showVal val="0"/>
          <c:showCatName val="0"/>
          <c:showSerName val="0"/>
          <c:showPercent val="0"/>
          <c:showBubbleSize val="0"/>
        </c:dLbls>
        <c:gapWidth val="219"/>
        <c:axId val="339334768"/>
        <c:axId val="339335096"/>
      </c:barChart>
      <c:catAx>
        <c:axId val="3393347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9335096"/>
        <c:crosses val="autoZero"/>
        <c:auto val="1"/>
        <c:lblAlgn val="ctr"/>
        <c:lblOffset val="100"/>
        <c:noMultiLvlLbl val="0"/>
      </c:catAx>
      <c:valAx>
        <c:axId val="33933509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93347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b="0" i="0" u="none" strike="noStrike" baseline="0">
                <a:solidFill>
                  <a:srgbClr val="000000"/>
                </a:solidFill>
                <a:latin typeface="Verdana"/>
                <a:ea typeface="Verdana"/>
                <a:cs typeface="Verdana"/>
              </a:defRPr>
            </a:pPr>
            <a:r>
              <a:rPr lang="en-US"/>
              <a:t>Individuals on the Waiting List by Age Group</a:t>
            </a:r>
          </a:p>
        </c:rich>
      </c:tx>
      <c:layout>
        <c:manualLayout>
          <c:xMode val="edge"/>
          <c:yMode val="edge"/>
          <c:x val="0.24200209862420441"/>
          <c:y val="2.0325138746969611E-2"/>
        </c:manualLayout>
      </c:layout>
      <c:overlay val="0"/>
      <c:spPr>
        <a:noFill/>
        <a:ln w="25400">
          <a:noFill/>
        </a:ln>
      </c:spPr>
    </c:title>
    <c:autoTitleDeleted val="0"/>
    <c:view3D>
      <c:rotX val="50"/>
      <c:rotY val="30"/>
      <c:rAngAx val="0"/>
      <c:perspective val="0"/>
    </c:view3D>
    <c:floor>
      <c:thickness val="0"/>
    </c:floor>
    <c:sideWall>
      <c:thickness val="0"/>
    </c:sideWall>
    <c:backWall>
      <c:thickness val="0"/>
    </c:backWall>
    <c:plotArea>
      <c:layout>
        <c:manualLayout>
          <c:layoutTarget val="inner"/>
          <c:xMode val="edge"/>
          <c:yMode val="edge"/>
          <c:x val="0.17902542372881355"/>
          <c:y val="0.19817073170731708"/>
          <c:w val="0.53707627118644052"/>
          <c:h val="0.66158536585365857"/>
        </c:manualLayout>
      </c:layout>
      <c:pie3DChart>
        <c:varyColors val="1"/>
        <c:ser>
          <c:idx val="0"/>
          <c:order val="0"/>
          <c:tx>
            <c:v>Total</c:v>
          </c:tx>
          <c:explosion val="7"/>
          <c:dPt>
            <c:idx val="0"/>
            <c:bubble3D val="0"/>
            <c:spPr>
              <a:solidFill>
                <a:srgbClr val="FFC000"/>
              </a:solidFill>
            </c:spPr>
            <c:extLst>
              <c:ext xmlns:c16="http://schemas.microsoft.com/office/drawing/2014/chart" uri="{C3380CC4-5D6E-409C-BE32-E72D297353CC}">
                <c16:uniqueId val="{00000001-4EFA-47DA-B99C-892E4C07B710}"/>
              </c:ext>
            </c:extLst>
          </c:dPt>
          <c:dPt>
            <c:idx val="1"/>
            <c:bubble3D val="0"/>
            <c:spPr>
              <a:solidFill>
                <a:srgbClr val="FF1919"/>
              </a:solidFill>
            </c:spPr>
            <c:extLst>
              <c:ext xmlns:c16="http://schemas.microsoft.com/office/drawing/2014/chart" uri="{C3380CC4-5D6E-409C-BE32-E72D297353CC}">
                <c16:uniqueId val="{00000003-4EFA-47DA-B99C-892E4C07B710}"/>
              </c:ext>
            </c:extLst>
          </c:dPt>
          <c:dPt>
            <c:idx val="2"/>
            <c:bubble3D val="0"/>
            <c:spPr>
              <a:solidFill>
                <a:srgbClr val="31C531"/>
              </a:solidFill>
            </c:spPr>
            <c:extLst>
              <c:ext xmlns:c16="http://schemas.microsoft.com/office/drawing/2014/chart" uri="{C3380CC4-5D6E-409C-BE32-E72D297353CC}">
                <c16:uniqueId val="{00000005-4EFA-47DA-B99C-892E4C07B710}"/>
              </c:ext>
            </c:extLst>
          </c:dPt>
          <c:dPt>
            <c:idx val="3"/>
            <c:bubble3D val="0"/>
            <c:spPr>
              <a:solidFill>
                <a:srgbClr val="8E2FC3"/>
              </a:solidFill>
            </c:spPr>
            <c:extLst>
              <c:ext xmlns:c16="http://schemas.microsoft.com/office/drawing/2014/chart" uri="{C3380CC4-5D6E-409C-BE32-E72D297353CC}">
                <c16:uniqueId val="{00000007-4EFA-47DA-B99C-892E4C07B710}"/>
              </c:ext>
            </c:extLst>
          </c:dPt>
          <c:dPt>
            <c:idx val="4"/>
            <c:bubble3D val="0"/>
            <c:spPr>
              <a:solidFill>
                <a:schemeClr val="tx2">
                  <a:lumMod val="60000"/>
                  <a:lumOff val="40000"/>
                </a:schemeClr>
              </a:solidFill>
            </c:spPr>
            <c:extLst>
              <c:ext xmlns:c16="http://schemas.microsoft.com/office/drawing/2014/chart" uri="{C3380CC4-5D6E-409C-BE32-E72D297353CC}">
                <c16:uniqueId val="{00000009-4EFA-47DA-B99C-892E4C07B710}"/>
              </c:ext>
            </c:extLst>
          </c:dPt>
          <c:dLbls>
            <c:dLbl>
              <c:idx val="0"/>
              <c:layout>
                <c:manualLayout>
                  <c:x val="2.7544643917042234E-2"/>
                  <c:y val="-1.0273443092340767E-2"/>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4EFA-47DA-B99C-892E4C07B710}"/>
                </c:ext>
              </c:extLst>
            </c:dLbl>
            <c:dLbl>
              <c:idx val="1"/>
              <c:layout>
                <c:manualLayout>
                  <c:x val="2.7543866942714611E-2"/>
                  <c:y val="-1.3141680506932173E-3"/>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4EFA-47DA-B99C-892E4C07B710}"/>
                </c:ext>
              </c:extLst>
            </c:dLbl>
            <c:dLbl>
              <c:idx val="2"/>
              <c:layout>
                <c:manualLayout>
                  <c:x val="5.2129668110327682E-2"/>
                  <c:y val="8.6792332776584741E-3"/>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4EFA-47DA-B99C-892E4C07B710}"/>
                </c:ext>
              </c:extLst>
            </c:dLbl>
            <c:dLbl>
              <c:idx val="3"/>
              <c:layout>
                <c:manualLayout>
                  <c:x val="-2.3865279775614305E-2"/>
                  <c:y val="-9.7446620386412268E-3"/>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4EFA-47DA-B99C-892E4C07B710}"/>
                </c:ext>
              </c:extLst>
            </c:dLbl>
            <c:dLbl>
              <c:idx val="4"/>
              <c:layout>
                <c:manualLayout>
                  <c:x val="-3.8461268693481182E-2"/>
                  <c:y val="-2.9048506341287465E-2"/>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4EFA-47DA-B99C-892E4C07B710}"/>
                </c:ext>
              </c:extLst>
            </c:dLbl>
            <c:spPr>
              <a:noFill/>
              <a:ln>
                <a:noFill/>
              </a:ln>
              <a:effectLst/>
            </c:spPr>
            <c:txPr>
              <a:bodyPr/>
              <a:lstStyle/>
              <a:p>
                <a:pPr>
                  <a:defRPr sz="1000" b="0" i="0" u="none" strike="noStrike" baseline="0">
                    <a:solidFill>
                      <a:srgbClr val="000000"/>
                    </a:solidFill>
                    <a:latin typeface="Verdana"/>
                    <a:ea typeface="Verdana"/>
                    <a:cs typeface="Verdana"/>
                  </a:defRPr>
                </a:pPr>
                <a:endParaRPr lang="en-US"/>
              </a:p>
            </c:txPr>
            <c:dLblPos val="outEnd"/>
            <c:showLegendKey val="0"/>
            <c:showVal val="1"/>
            <c:showCatName val="1"/>
            <c:showSerName val="0"/>
            <c:showPercent val="1"/>
            <c:showBubbleSize val="0"/>
            <c:separator>
</c:separator>
            <c:showLeaderLines val="1"/>
            <c:extLst>
              <c:ext xmlns:c15="http://schemas.microsoft.com/office/drawing/2012/chart" uri="{CE6537A1-D6FC-4f65-9D91-7224C49458BB}"/>
            </c:extLst>
          </c:dLbls>
          <c:cat>
            <c:strRef>
              <c:f>'[chart- (4).xlsx]Table6-NotEnrolled-Region-FO'!$A$7:$A$11</c:f>
              <c:strCache>
                <c:ptCount val="5"/>
                <c:pt idx="0">
                  <c:v>Ages  3-5</c:v>
                </c:pt>
                <c:pt idx="1">
                  <c:v>Ages  6-14</c:v>
                </c:pt>
                <c:pt idx="2">
                  <c:v>Ages  15-22</c:v>
                </c:pt>
                <c:pt idx="3">
                  <c:v>Ages  23-59</c:v>
                </c:pt>
                <c:pt idx="4">
                  <c:v>Ages  60+</c:v>
                </c:pt>
              </c:strCache>
            </c:strRef>
          </c:cat>
          <c:val>
            <c:numRef>
              <c:f>'[chart- (4).xlsx]Table6-NotEnrolled-Region-FO'!$B$7:$B$11</c:f>
              <c:numCache>
                <c:formatCode>#,##0</c:formatCode>
                <c:ptCount val="5"/>
                <c:pt idx="0">
                  <c:v>374</c:v>
                </c:pt>
                <c:pt idx="1">
                  <c:v>4704</c:v>
                </c:pt>
                <c:pt idx="2">
                  <c:v>6260</c:v>
                </c:pt>
                <c:pt idx="3">
                  <c:v>9141</c:v>
                </c:pt>
                <c:pt idx="4">
                  <c:v>538</c:v>
                </c:pt>
              </c:numCache>
            </c:numRef>
          </c:val>
          <c:extLst>
            <c:ext xmlns:c16="http://schemas.microsoft.com/office/drawing/2014/chart" uri="{C3380CC4-5D6E-409C-BE32-E72D297353CC}">
              <c16:uniqueId val="{0000000A-4EFA-47DA-B99C-892E4C07B710}"/>
            </c:ext>
          </c:extLst>
        </c:ser>
        <c:dLbls>
          <c:showLegendKey val="0"/>
          <c:showVal val="1"/>
          <c:showCatName val="1"/>
          <c:showSerName val="0"/>
          <c:showPercent val="1"/>
          <c:showBubbleSize val="0"/>
          <c:separator> </c:separator>
          <c:showLeaderLines val="1"/>
        </c:dLbls>
      </c:pie3DChart>
      <c:spPr>
        <a:noFill/>
        <a:ln w="25400">
          <a:noFill/>
        </a:ln>
      </c:spPr>
    </c:plotArea>
    <c:plotVisOnly val="1"/>
    <c:dispBlanksAs val="zero"/>
    <c:showDLblsOverMax val="0"/>
  </c:chart>
  <c:spPr>
    <a:noFill/>
    <a:ln w="6350">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image" Target="../media/image20.jpeg"/></Relationships>
</file>

<file path=ppt/drawings/_rels/drawing2.xml.rels><?xml version="1.0" encoding="UTF-8" standalone="yes"?>
<Relationships xmlns="http://schemas.openxmlformats.org/package/2006/relationships"><Relationship Id="rId1" Type="http://schemas.openxmlformats.org/officeDocument/2006/relationships/image" Target="../media/image23.png"/></Relationships>
</file>

<file path=ppt/drawings/_rels/drawing4.xml.rels><?xml version="1.0" encoding="UTF-8" standalone="yes"?>
<Relationships xmlns="http://schemas.openxmlformats.org/package/2006/relationships"><Relationship Id="rId2" Type="http://schemas.openxmlformats.org/officeDocument/2006/relationships/hyperlink" Target="http://bluesyemre.com/2014/06/28/15-tools-every-social-media-manager-should-use/" TargetMode="External"/><Relationship Id="rId1" Type="http://schemas.openxmlformats.org/officeDocument/2006/relationships/image" Target="../media/image24.jpeg"/></Relationships>
</file>

<file path=ppt/drawings/_rels/drawing5.xml.rels><?xml version="1.0" encoding="UTF-8" standalone="yes"?>
<Relationships xmlns="http://schemas.openxmlformats.org/package/2006/relationships"><Relationship Id="rId2" Type="http://schemas.openxmlformats.org/officeDocument/2006/relationships/hyperlink" Target="http://lenspence.blogspot.com/2012/09/dont-trust-all-information-you-receive.html#!" TargetMode="External"/><Relationship Id="rId1" Type="http://schemas.openxmlformats.org/officeDocument/2006/relationships/image" Target="../media/image25.jpg"/></Relationships>
</file>

<file path=ppt/drawings/_rels/drawing6.xml.rels><?xml version="1.0" encoding="UTF-8" standalone="yes"?>
<Relationships xmlns="http://schemas.openxmlformats.org/package/2006/relationships"><Relationship Id="rId2" Type="http://schemas.openxmlformats.org/officeDocument/2006/relationships/hyperlink" Target="http://ipkitten.blogspot.com/2012/02/more-hacked-off-mulcaire-given-leave-to.html" TargetMode="External"/><Relationship Id="rId1" Type="http://schemas.openxmlformats.org/officeDocument/2006/relationships/image" Target="../media/image26.jpg"/></Relationships>
</file>

<file path=ppt/drawings/drawing1.xml><?xml version="1.0" encoding="utf-8"?>
<c:userShapes xmlns:c="http://schemas.openxmlformats.org/drawingml/2006/chart">
  <cdr:relSizeAnchor xmlns:cdr="http://schemas.openxmlformats.org/drawingml/2006/chartDrawing">
    <cdr:from>
      <cdr:x>0.39519</cdr:x>
      <cdr:y>0.03116</cdr:y>
    </cdr:from>
    <cdr:to>
      <cdr:x>0.8205</cdr:x>
      <cdr:y>0.43243</cdr:y>
    </cdr:to>
    <cdr:grpSp>
      <cdr:nvGrpSpPr>
        <cdr:cNvPr id="2" name="Group 1">
          <a:extLst xmlns:a="http://schemas.openxmlformats.org/drawingml/2006/main">
            <a:ext uri="{FF2B5EF4-FFF2-40B4-BE49-F238E27FC236}">
              <a16:creationId xmlns:a16="http://schemas.microsoft.com/office/drawing/2014/main" id="{554E2FB7-B02C-444F-89C1-7EED6EFFB935}"/>
            </a:ext>
          </a:extLst>
        </cdr:cNvPr>
        <cdr:cNvGrpSpPr/>
      </cdr:nvGrpSpPr>
      <cdr:grpSpPr>
        <a:xfrm xmlns:a="http://schemas.openxmlformats.org/drawingml/2006/main">
          <a:off x="3473474" y="180444"/>
          <a:ext cx="3738209" cy="2323708"/>
          <a:chOff x="2997857" y="2625776"/>
          <a:chExt cx="2217903" cy="1685091"/>
        </a:xfrm>
      </cdr:grpSpPr>
      <cdr:sp macro="" textlink="">
        <cdr:nvSpPr>
          <cdr:cNvPr id="3" name="Rectangle: Top Corners Rounded 2">
            <a:extLst xmlns:a="http://schemas.openxmlformats.org/drawingml/2006/main">
              <a:ext uri="{FF2B5EF4-FFF2-40B4-BE49-F238E27FC236}">
                <a16:creationId xmlns:a16="http://schemas.microsoft.com/office/drawing/2014/main" id="{382C5C86-73BE-4534-974C-42EDEDDE958B}"/>
              </a:ext>
            </a:extLst>
          </cdr:cNvPr>
          <cdr:cNvSpPr/>
        </cdr:nvSpPr>
        <cdr:spPr>
          <a:xfrm xmlns:a="http://schemas.openxmlformats.org/drawingml/2006/main">
            <a:off x="2997857" y="2625776"/>
            <a:ext cx="1778422" cy="1685091"/>
          </a:xfrm>
          <a:prstGeom xmlns:a="http://schemas.openxmlformats.org/drawingml/2006/main" prst="round2SameRect">
            <a:avLst>
              <a:gd name="adj1" fmla="val 8000"/>
              <a:gd name="adj2" fmla="val 0"/>
            </a:avLst>
          </a:prstGeom>
        </cdr:spPr>
        <cdr:style>
          <a:lnRef xmlns:a="http://schemas.openxmlformats.org/drawingml/2006/main" idx="2">
            <a:schemeClr val="accent1">
              <a:hueOff val="0"/>
              <a:satOff val="0"/>
              <a:lumOff val="0"/>
              <a:alphaOff val="0"/>
            </a:schemeClr>
          </a:lnRef>
          <a:fillRef xmlns:a="http://schemas.openxmlformats.org/drawingml/2006/main" idx="1">
            <a:schemeClr val="lt1">
              <a:alpha val="90000"/>
              <a:hueOff val="0"/>
              <a:satOff val="0"/>
              <a:lumOff val="0"/>
              <a:alphaOff val="0"/>
            </a:schemeClr>
          </a:fillRef>
          <a:effectRef xmlns:a="http://schemas.openxmlformats.org/drawingml/2006/main" idx="0">
            <a:schemeClr val="lt1">
              <a:alpha val="90000"/>
              <a:hueOff val="0"/>
              <a:satOff val="0"/>
              <a:lumOff val="0"/>
              <a:alphaOff val="0"/>
            </a:schemeClr>
          </a:effectRef>
          <a:fontRef xmlns:a="http://schemas.openxmlformats.org/drawingml/2006/main" idx="minor">
            <a:schemeClr val="dk1">
              <a:hueOff val="0"/>
              <a:satOff val="0"/>
              <a:lumOff val="0"/>
              <a:alphaOff val="0"/>
            </a:schemeClr>
          </a:fontRef>
        </cdr:style>
      </cdr:sp>
      <cdr:sp macro="" textlink="">
        <cdr:nvSpPr>
          <cdr:cNvPr id="4" name="Rectangle: Top Corners Rounded 4">
            <a:extLst xmlns:a="http://schemas.openxmlformats.org/drawingml/2006/main">
              <a:ext uri="{FF2B5EF4-FFF2-40B4-BE49-F238E27FC236}">
                <a16:creationId xmlns:a16="http://schemas.microsoft.com/office/drawing/2014/main" id="{A38A8F3A-FCDE-499D-89BF-1F9CE7B584A4}"/>
              </a:ext>
            </a:extLst>
          </cdr:cNvPr>
          <cdr:cNvSpPr txBox="1"/>
        </cdr:nvSpPr>
        <cdr:spPr>
          <a:xfrm xmlns:a="http://schemas.openxmlformats.org/drawingml/2006/main">
            <a:off x="3037341" y="2665260"/>
            <a:ext cx="2178419" cy="1317957"/>
          </a:xfrm>
          <a:prstGeom xmlns:a="http://schemas.openxmlformats.org/drawingml/2006/main" prst="rect">
            <a:avLst/>
          </a:prstGeom>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hueOff val="0"/>
              <a:satOff val="0"/>
              <a:lumOff val="0"/>
              <a:alphaOff val="0"/>
            </a:schemeClr>
          </a:fontRef>
        </cdr:style>
        <cdr:txBody>
          <a:bodyPr xmlns:a="http://schemas.openxmlformats.org/drawingml/2006/main" spcFirstLastPara="0" vert="horz" wrap="square" lIns="24130" tIns="72390" rIns="24130" bIns="24130" numCol="1" spcCol="1270" anchor="t" anchorCtr="0">
            <a:noAutofit/>
          </a:bodyPr>
          <a:lstStyle xmlns:a="http://schemas.openxmlformats.org/drawingml/2006/main"/>
          <a:p xmlns:a="http://schemas.openxmlformats.org/drawingml/2006/main">
            <a:pPr marL="171450" lvl="1" indent="-171450" algn="l" defTabSz="844550">
              <a:lnSpc>
                <a:spcPct val="90000"/>
              </a:lnSpc>
              <a:spcBef>
                <a:spcPct val="0"/>
              </a:spcBef>
              <a:spcAft>
                <a:spcPct val="15000"/>
              </a:spcAft>
              <a:buChar char="•"/>
            </a:pPr>
            <a:r>
              <a:rPr lang="en-US" sz="1900" kern="1200" dirty="0"/>
              <a:t>Prostitution</a:t>
            </a:r>
          </a:p>
          <a:p xmlns:a="http://schemas.openxmlformats.org/drawingml/2006/main">
            <a:pPr marL="171450" lvl="1" indent="-171450" algn="l" defTabSz="844550">
              <a:lnSpc>
                <a:spcPct val="90000"/>
              </a:lnSpc>
              <a:spcBef>
                <a:spcPct val="0"/>
              </a:spcBef>
              <a:spcAft>
                <a:spcPct val="15000"/>
              </a:spcAft>
              <a:buChar char="•"/>
            </a:pPr>
            <a:r>
              <a:rPr lang="en-US" sz="1900" kern="1200" dirty="0"/>
              <a:t>Brothels</a:t>
            </a:r>
          </a:p>
          <a:p xmlns:a="http://schemas.openxmlformats.org/drawingml/2006/main">
            <a:pPr marL="171450" lvl="1" indent="-171450" algn="l" defTabSz="844550">
              <a:lnSpc>
                <a:spcPct val="90000"/>
              </a:lnSpc>
              <a:spcBef>
                <a:spcPct val="0"/>
              </a:spcBef>
              <a:spcAft>
                <a:spcPct val="15000"/>
              </a:spcAft>
              <a:buChar char="•"/>
            </a:pPr>
            <a:r>
              <a:rPr lang="en-US" sz="1900" kern="1200" dirty="0"/>
              <a:t>Clubs</a:t>
            </a:r>
          </a:p>
          <a:p xmlns:a="http://schemas.openxmlformats.org/drawingml/2006/main">
            <a:pPr marL="171450" lvl="1" indent="-171450" algn="l" defTabSz="844550">
              <a:lnSpc>
                <a:spcPct val="90000"/>
              </a:lnSpc>
              <a:spcBef>
                <a:spcPct val="0"/>
              </a:spcBef>
              <a:spcAft>
                <a:spcPct val="15000"/>
              </a:spcAft>
              <a:buChar char="•"/>
            </a:pPr>
            <a:r>
              <a:rPr lang="en-US" sz="1900" kern="1200" dirty="0"/>
              <a:t>Massage Parlors</a:t>
            </a:r>
          </a:p>
          <a:p xmlns:a="http://schemas.openxmlformats.org/drawingml/2006/main">
            <a:pPr marL="171450" lvl="1" indent="-171450" algn="l" defTabSz="844550">
              <a:lnSpc>
                <a:spcPct val="90000"/>
              </a:lnSpc>
              <a:spcBef>
                <a:spcPct val="0"/>
              </a:spcBef>
              <a:spcAft>
                <a:spcPct val="15000"/>
              </a:spcAft>
              <a:buChar char="•"/>
            </a:pPr>
            <a:r>
              <a:rPr lang="en-US" sz="1900" kern="1200" dirty="0"/>
              <a:t>Escort Services</a:t>
            </a:r>
          </a:p>
        </cdr:txBody>
      </cdr:sp>
    </cdr:grpSp>
  </cdr:relSizeAnchor>
  <cdr:relSizeAnchor xmlns:cdr="http://schemas.openxmlformats.org/drawingml/2006/chartDrawing">
    <cdr:from>
      <cdr:x>0.39413</cdr:x>
      <cdr:y>0.32145</cdr:y>
    </cdr:from>
    <cdr:to>
      <cdr:x>0.74109</cdr:x>
      <cdr:y>0.48591</cdr:y>
    </cdr:to>
    <cdr:grpSp>
      <cdr:nvGrpSpPr>
        <cdr:cNvPr id="5" name="Group 4">
          <a:extLst xmlns:a="http://schemas.openxmlformats.org/drawingml/2006/main">
            <a:ext uri="{FF2B5EF4-FFF2-40B4-BE49-F238E27FC236}">
              <a16:creationId xmlns:a16="http://schemas.microsoft.com/office/drawing/2014/main" id="{3E89CF1A-456A-4D03-87D0-D41BC4C3AC6B}"/>
            </a:ext>
          </a:extLst>
        </cdr:cNvPr>
        <cdr:cNvGrpSpPr/>
      </cdr:nvGrpSpPr>
      <cdr:grpSpPr>
        <a:xfrm xmlns:a="http://schemas.openxmlformats.org/drawingml/2006/main">
          <a:off x="3464157" y="1861479"/>
          <a:ext cx="3049562" cy="952369"/>
          <a:chOff x="3000408" y="4304609"/>
          <a:chExt cx="2257387" cy="724589"/>
        </a:xfrm>
      </cdr:grpSpPr>
      <cdr:sp macro="" textlink="">
        <cdr:nvSpPr>
          <cdr:cNvPr id="6" name="Rectangle 5">
            <a:extLst xmlns:a="http://schemas.openxmlformats.org/drawingml/2006/main">
              <a:ext uri="{FF2B5EF4-FFF2-40B4-BE49-F238E27FC236}">
                <a16:creationId xmlns:a16="http://schemas.microsoft.com/office/drawing/2014/main" id="{96C933EE-2EBF-48A3-93E8-59E8DA27032C}"/>
              </a:ext>
            </a:extLst>
          </cdr:cNvPr>
          <cdr:cNvSpPr/>
        </cdr:nvSpPr>
        <cdr:spPr>
          <a:xfrm xmlns:a="http://schemas.openxmlformats.org/drawingml/2006/main">
            <a:off x="3000408" y="4304609"/>
            <a:ext cx="2257387" cy="724589"/>
          </a:xfrm>
          <a:prstGeom xmlns:a="http://schemas.openxmlformats.org/drawingml/2006/main" prst="rect">
            <a:avLst/>
          </a:prstGeom>
        </cdr:spPr>
        <cdr:style>
          <a:lnRef xmlns:a="http://schemas.openxmlformats.org/drawingml/2006/main" idx="2">
            <a:schemeClr val="accent1">
              <a:hueOff val="0"/>
              <a:satOff val="0"/>
              <a:lumOff val="0"/>
              <a:alphaOff val="0"/>
            </a:schemeClr>
          </a:lnRef>
          <a:fillRef xmlns:a="http://schemas.openxmlformats.org/drawingml/2006/main" idx="1">
            <a:schemeClr val="accent1">
              <a:hueOff val="0"/>
              <a:satOff val="0"/>
              <a:lumOff val="0"/>
              <a:alphaOff val="0"/>
            </a:schemeClr>
          </a:fillRef>
          <a:effectRef xmlns:a="http://schemas.openxmlformats.org/drawingml/2006/main" idx="0">
            <a:schemeClr val="accent1">
              <a:hueOff val="0"/>
              <a:satOff val="0"/>
              <a:lumOff val="0"/>
              <a:alphaOff val="0"/>
            </a:schemeClr>
          </a:effectRef>
          <a:fontRef xmlns:a="http://schemas.openxmlformats.org/drawingml/2006/main" idx="minor">
            <a:schemeClr val="lt1"/>
          </a:fontRef>
        </cdr:style>
      </cdr:sp>
      <cdr:sp macro="" textlink="">
        <cdr:nvSpPr>
          <cdr:cNvPr id="7" name="TextBox 6">
            <a:extLst xmlns:a="http://schemas.openxmlformats.org/drawingml/2006/main">
              <a:ext uri="{FF2B5EF4-FFF2-40B4-BE49-F238E27FC236}">
                <a16:creationId xmlns:a16="http://schemas.microsoft.com/office/drawing/2014/main" id="{B47E4839-7CBA-42DA-B5EF-5DBB15E3DCF1}"/>
              </a:ext>
            </a:extLst>
          </cdr:cNvPr>
          <cdr:cNvSpPr txBox="1"/>
        </cdr:nvSpPr>
        <cdr:spPr>
          <a:xfrm xmlns:a="http://schemas.openxmlformats.org/drawingml/2006/main">
            <a:off x="3000408" y="4304609"/>
            <a:ext cx="1589708" cy="724589"/>
          </a:xfrm>
          <a:prstGeom xmlns:a="http://schemas.openxmlformats.org/drawingml/2006/main" prst="rect">
            <a:avLst/>
          </a:prstGeom>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lt1"/>
          </a:fontRef>
        </cdr:style>
        <cdr:txBody>
          <a:bodyPr xmlns:a="http://schemas.openxmlformats.org/drawingml/2006/main" spcFirstLastPara="0" vert="horz" wrap="square" lIns="102870" tIns="0" rIns="34290" bIns="0" numCol="1" spcCol="1270" anchor="ctr" anchorCtr="0">
            <a:noAutofit/>
          </a:bodyPr>
          <a:lstStyle xmlns:a="http://schemas.openxmlformats.org/drawingml/2006/main"/>
          <a:p xmlns:a="http://schemas.openxmlformats.org/drawingml/2006/main">
            <a:pPr marL="0" lvl="0" indent="0" algn="l" defTabSz="1200150">
              <a:lnSpc>
                <a:spcPct val="90000"/>
              </a:lnSpc>
              <a:spcBef>
                <a:spcPct val="0"/>
              </a:spcBef>
              <a:spcAft>
                <a:spcPct val="35000"/>
              </a:spcAft>
              <a:buNone/>
            </a:pPr>
            <a:r>
              <a:rPr lang="en-US" sz="2700" kern="1200" dirty="0">
                <a:solidFill>
                  <a:schemeClr val="tx1"/>
                </a:solidFill>
              </a:rPr>
              <a:t>Sex</a:t>
            </a:r>
          </a:p>
        </cdr:txBody>
      </cdr:sp>
    </cdr:grpSp>
  </cdr:relSizeAnchor>
  <cdr:relSizeAnchor xmlns:cdr="http://schemas.openxmlformats.org/drawingml/2006/chartDrawing">
    <cdr:from>
      <cdr:x>0.6264</cdr:x>
      <cdr:y>0.02669</cdr:y>
    </cdr:from>
    <cdr:to>
      <cdr:x>0.80045</cdr:x>
      <cdr:y>0.33263</cdr:y>
    </cdr:to>
    <cdr:sp macro="" textlink="">
      <cdr:nvSpPr>
        <cdr:cNvPr id="8" name="Oval 7">
          <a:extLst xmlns:a="http://schemas.openxmlformats.org/drawingml/2006/main">
            <a:ext uri="{FF2B5EF4-FFF2-40B4-BE49-F238E27FC236}">
              <a16:creationId xmlns:a16="http://schemas.microsoft.com/office/drawing/2014/main" id="{01BBE03D-B554-44CA-BD81-A648DE2AAD61}"/>
            </a:ext>
          </a:extLst>
        </cdr:cNvPr>
        <cdr:cNvSpPr/>
      </cdr:nvSpPr>
      <cdr:spPr>
        <a:xfrm xmlns:a="http://schemas.openxmlformats.org/drawingml/2006/main">
          <a:off x="5410200" y="150493"/>
          <a:ext cx="1503264" cy="1725120"/>
        </a:xfrm>
        <a:prstGeom xmlns:a="http://schemas.openxmlformats.org/drawingml/2006/main" prst="ellipse">
          <a:avLst/>
        </a:prstGeom>
        <a:blipFill xmlns:a="http://schemas.openxmlformats.org/drawingml/2006/main">
          <a:blip xmlns:r="http://schemas.openxmlformats.org/officeDocument/2006/relationships" r:embed="rId1" cstate="print">
            <a:extLst>
              <a:ext uri="{28A0092B-C50C-407E-A947-70E740481C1C}">
                <a14:useLocalDpi xmlns:a14="http://schemas.microsoft.com/office/drawing/2010/main" val="0"/>
              </a:ext>
            </a:extLst>
          </a:blip>
          <a:srcRect/>
          <a:stretch>
            <a:fillRect t="-18000" b="-18000"/>
          </a:stretch>
        </a:blipFill>
      </cdr:spPr>
      <cdr:style>
        <a:lnRef xmlns:a="http://schemas.openxmlformats.org/drawingml/2006/main" idx="2">
          <a:schemeClr val="accent1">
            <a:alpha val="90000"/>
            <a:tint val="40000"/>
            <a:hueOff val="0"/>
            <a:satOff val="0"/>
            <a:lumOff val="0"/>
            <a:alphaOff val="0"/>
          </a:schemeClr>
        </a:lnRef>
        <a:fillRef xmlns:a="http://schemas.openxmlformats.org/drawingml/2006/main" idx="1">
          <a:scrgbClr r="0" g="0" b="0"/>
        </a:fillRef>
        <a:effectRef xmlns:a="http://schemas.openxmlformats.org/drawingml/2006/main" idx="0">
          <a:schemeClr val="accent1">
            <a:alpha val="90000"/>
            <a:tint val="40000"/>
            <a:hueOff val="0"/>
            <a:satOff val="0"/>
            <a:lumOff val="0"/>
            <a:alphaOff val="0"/>
          </a:schemeClr>
        </a:effectRef>
        <a:fontRef xmlns:a="http://schemas.openxmlformats.org/drawingml/2006/main" idx="minor">
          <a:schemeClr val="dk1">
            <a:hueOff val="0"/>
            <a:satOff val="0"/>
            <a:lumOff val="0"/>
            <a:alphaOff val="0"/>
          </a:schemeClr>
        </a:fontRef>
      </cdr:style>
      <cdr:txBody>
        <a:bodyPr xmlns:a="http://schemas.openxmlformats.org/drawingml/2006/main"/>
        <a:lstStyle xmlns:a="http://schemas.openxmlformats.org/drawingml/2006/main"/>
        <a:p xmlns:a="http://schemas.openxmlformats.org/drawingml/2006/main">
          <a:endParaRPr lang="en-US" dirty="0"/>
        </a:p>
      </cdr:txBody>
    </cdr:sp>
  </cdr:relSizeAnchor>
  <cdr:relSizeAnchor xmlns:cdr="http://schemas.openxmlformats.org/drawingml/2006/chartDrawing">
    <cdr:from>
      <cdr:x>0.52935</cdr:x>
      <cdr:y>0.52416</cdr:y>
    </cdr:from>
    <cdr:to>
      <cdr:x>0.99949</cdr:x>
      <cdr:y>0.89343</cdr:y>
    </cdr:to>
    <cdr:grpSp>
      <cdr:nvGrpSpPr>
        <cdr:cNvPr id="9" name="Group 8">
          <a:extLst xmlns:a="http://schemas.openxmlformats.org/drawingml/2006/main">
            <a:ext uri="{FF2B5EF4-FFF2-40B4-BE49-F238E27FC236}">
              <a16:creationId xmlns:a16="http://schemas.microsoft.com/office/drawing/2014/main" id="{FF52FA26-9EC5-495A-8A4E-40FDCDF8B18B}"/>
            </a:ext>
          </a:extLst>
        </cdr:cNvPr>
        <cdr:cNvGrpSpPr/>
      </cdr:nvGrpSpPr>
      <cdr:grpSpPr>
        <a:xfrm xmlns:a="http://schemas.openxmlformats.org/drawingml/2006/main">
          <a:off x="4652656" y="3035349"/>
          <a:ext cx="4132237" cy="2138400"/>
          <a:chOff x="5943606" y="2057392"/>
          <a:chExt cx="2257387" cy="1853179"/>
        </a:xfrm>
      </cdr:grpSpPr>
      <cdr:sp macro="" textlink="">
        <cdr:nvSpPr>
          <cdr:cNvPr id="10" name="Rectangle: Top Corners Rounded 9">
            <a:extLst xmlns:a="http://schemas.openxmlformats.org/drawingml/2006/main">
              <a:ext uri="{FF2B5EF4-FFF2-40B4-BE49-F238E27FC236}">
                <a16:creationId xmlns:a16="http://schemas.microsoft.com/office/drawing/2014/main" id="{A39C02D5-739A-4667-B3A6-40ED50F11935}"/>
              </a:ext>
            </a:extLst>
          </cdr:cNvPr>
          <cdr:cNvSpPr/>
        </cdr:nvSpPr>
        <cdr:spPr>
          <a:xfrm xmlns:a="http://schemas.openxmlformats.org/drawingml/2006/main">
            <a:off x="5943606" y="2057392"/>
            <a:ext cx="2257387" cy="1853179"/>
          </a:xfrm>
          <a:prstGeom xmlns:a="http://schemas.openxmlformats.org/drawingml/2006/main" prst="round2SameRect">
            <a:avLst>
              <a:gd name="adj1" fmla="val 8000"/>
              <a:gd name="adj2" fmla="val 0"/>
            </a:avLst>
          </a:prstGeom>
        </cdr:spPr>
        <cdr:style>
          <a:lnRef xmlns:a="http://schemas.openxmlformats.org/drawingml/2006/main" idx="2">
            <a:schemeClr val="accent1">
              <a:hueOff val="0"/>
              <a:satOff val="0"/>
              <a:lumOff val="0"/>
              <a:alphaOff val="0"/>
            </a:schemeClr>
          </a:lnRef>
          <a:fillRef xmlns:a="http://schemas.openxmlformats.org/drawingml/2006/main" idx="1">
            <a:schemeClr val="lt1">
              <a:alpha val="90000"/>
              <a:hueOff val="0"/>
              <a:satOff val="0"/>
              <a:lumOff val="0"/>
              <a:alphaOff val="0"/>
            </a:schemeClr>
          </a:fillRef>
          <a:effectRef xmlns:a="http://schemas.openxmlformats.org/drawingml/2006/main" idx="0">
            <a:schemeClr val="lt1">
              <a:alpha val="90000"/>
              <a:hueOff val="0"/>
              <a:satOff val="0"/>
              <a:lumOff val="0"/>
              <a:alphaOff val="0"/>
            </a:schemeClr>
          </a:effectRef>
          <a:fontRef xmlns:a="http://schemas.openxmlformats.org/drawingml/2006/main" idx="minor">
            <a:schemeClr val="dk1">
              <a:hueOff val="0"/>
              <a:satOff val="0"/>
              <a:lumOff val="0"/>
              <a:alphaOff val="0"/>
            </a:schemeClr>
          </a:fontRef>
        </cdr:style>
      </cdr:sp>
      <cdr:sp macro="" textlink="">
        <cdr:nvSpPr>
          <cdr:cNvPr id="11" name="Rectangle: Top Corners Rounded 4">
            <a:extLst xmlns:a="http://schemas.openxmlformats.org/drawingml/2006/main">
              <a:ext uri="{FF2B5EF4-FFF2-40B4-BE49-F238E27FC236}">
                <a16:creationId xmlns:a16="http://schemas.microsoft.com/office/drawing/2014/main" id="{D5603E66-FAE8-4D52-912A-2905D025B554}"/>
              </a:ext>
            </a:extLst>
          </cdr:cNvPr>
          <cdr:cNvSpPr txBox="1"/>
        </cdr:nvSpPr>
        <cdr:spPr>
          <a:xfrm xmlns:a="http://schemas.openxmlformats.org/drawingml/2006/main">
            <a:off x="5987028" y="2100814"/>
            <a:ext cx="2170543" cy="1809757"/>
          </a:xfrm>
          <a:prstGeom xmlns:a="http://schemas.openxmlformats.org/drawingml/2006/main" prst="rect">
            <a:avLst/>
          </a:prstGeom>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hueOff val="0"/>
              <a:satOff val="0"/>
              <a:lumOff val="0"/>
              <a:alphaOff val="0"/>
            </a:schemeClr>
          </a:fontRef>
        </cdr:style>
        <cdr:txBody>
          <a:bodyPr xmlns:a="http://schemas.openxmlformats.org/drawingml/2006/main" spcFirstLastPara="0" vert="horz" wrap="square" lIns="24130" tIns="72390" rIns="24130" bIns="24130" numCol="1" spcCol="1270" anchor="t" anchorCtr="0">
            <a:noAutofit/>
          </a:bodyPr>
          <a:lstStyle xmlns:a="http://schemas.openxmlformats.org/drawingml/2006/main"/>
          <a:p xmlns:a="http://schemas.openxmlformats.org/drawingml/2006/main">
            <a:pPr marL="171450" lvl="1" indent="-171450" algn="l" defTabSz="844550">
              <a:lnSpc>
                <a:spcPct val="90000"/>
              </a:lnSpc>
              <a:spcBef>
                <a:spcPct val="0"/>
              </a:spcBef>
              <a:spcAft>
                <a:spcPct val="15000"/>
              </a:spcAft>
              <a:buChar char="•"/>
            </a:pPr>
            <a:r>
              <a:rPr lang="en-US" sz="1900" kern="1200" dirty="0"/>
              <a:t>Nanny</a:t>
            </a:r>
          </a:p>
          <a:p xmlns:a="http://schemas.openxmlformats.org/drawingml/2006/main">
            <a:pPr marL="171450" lvl="1" indent="-171450" algn="l" defTabSz="844550">
              <a:lnSpc>
                <a:spcPct val="90000"/>
              </a:lnSpc>
              <a:spcBef>
                <a:spcPct val="0"/>
              </a:spcBef>
              <a:spcAft>
                <a:spcPct val="15000"/>
              </a:spcAft>
              <a:buChar char="•"/>
            </a:pPr>
            <a:r>
              <a:rPr lang="en-US" sz="1900" kern="1200" dirty="0"/>
              <a:t>Live in Maid</a:t>
            </a:r>
          </a:p>
          <a:p xmlns:a="http://schemas.openxmlformats.org/drawingml/2006/main">
            <a:pPr marL="171450" lvl="1" indent="-171450" algn="l" defTabSz="844550">
              <a:lnSpc>
                <a:spcPct val="90000"/>
              </a:lnSpc>
              <a:spcBef>
                <a:spcPct val="0"/>
              </a:spcBef>
              <a:spcAft>
                <a:spcPct val="15000"/>
              </a:spcAft>
              <a:buChar char="•"/>
            </a:pPr>
            <a:r>
              <a:rPr lang="en-US" sz="1900" kern="1200" dirty="0"/>
              <a:t>Cook</a:t>
            </a:r>
          </a:p>
          <a:p xmlns:a="http://schemas.openxmlformats.org/drawingml/2006/main">
            <a:pPr marL="171450" lvl="1" indent="-171450" algn="l" defTabSz="844550">
              <a:lnSpc>
                <a:spcPct val="90000"/>
              </a:lnSpc>
              <a:spcBef>
                <a:spcPct val="0"/>
              </a:spcBef>
              <a:spcAft>
                <a:spcPct val="15000"/>
              </a:spcAft>
              <a:buChar char="•"/>
            </a:pPr>
            <a:r>
              <a:rPr lang="en-US" sz="1900" kern="1200" dirty="0"/>
              <a:t>Landscaper</a:t>
            </a:r>
          </a:p>
          <a:p xmlns:a="http://schemas.openxmlformats.org/drawingml/2006/main">
            <a:pPr marL="171450" lvl="1" indent="-171450" algn="l" defTabSz="844550">
              <a:lnSpc>
                <a:spcPct val="90000"/>
              </a:lnSpc>
              <a:spcBef>
                <a:spcPct val="0"/>
              </a:spcBef>
              <a:spcAft>
                <a:spcPct val="15000"/>
              </a:spcAft>
              <a:buChar char="•"/>
            </a:pPr>
            <a:r>
              <a:rPr lang="en-US" sz="1900" kern="1200" dirty="0"/>
              <a:t>Butler</a:t>
            </a:r>
          </a:p>
        </cdr:txBody>
      </cdr:sp>
    </cdr:grpSp>
  </cdr:relSizeAnchor>
  <cdr:relSizeAnchor xmlns:cdr="http://schemas.openxmlformats.org/drawingml/2006/chartDrawing">
    <cdr:from>
      <cdr:x>0.52935</cdr:x>
      <cdr:y>0.82312</cdr:y>
    </cdr:from>
    <cdr:to>
      <cdr:x>1</cdr:x>
      <cdr:y>0.9701</cdr:y>
    </cdr:to>
    <cdr:grpSp>
      <cdr:nvGrpSpPr>
        <cdr:cNvPr id="12" name="Group 11">
          <a:extLst xmlns:a="http://schemas.openxmlformats.org/drawingml/2006/main">
            <a:ext uri="{FF2B5EF4-FFF2-40B4-BE49-F238E27FC236}">
              <a16:creationId xmlns:a16="http://schemas.microsoft.com/office/drawing/2014/main" id="{A511EF9A-2162-4407-8265-4ED647CEFF41}"/>
            </a:ext>
          </a:extLst>
        </cdr:cNvPr>
        <cdr:cNvGrpSpPr/>
      </cdr:nvGrpSpPr>
      <cdr:grpSpPr>
        <a:xfrm xmlns:a="http://schemas.openxmlformats.org/drawingml/2006/main">
          <a:off x="4652656" y="4766592"/>
          <a:ext cx="4136720" cy="851144"/>
          <a:chOff x="2946181" y="6078563"/>
          <a:chExt cx="2572076" cy="814939"/>
        </a:xfrm>
      </cdr:grpSpPr>
      <cdr:sp macro="" textlink="">
        <cdr:nvSpPr>
          <cdr:cNvPr id="13" name="Rectangle 12">
            <a:extLst xmlns:a="http://schemas.openxmlformats.org/drawingml/2006/main">
              <a:ext uri="{FF2B5EF4-FFF2-40B4-BE49-F238E27FC236}">
                <a16:creationId xmlns:a16="http://schemas.microsoft.com/office/drawing/2014/main" id="{457B25F6-F435-4229-A1A4-CB076B46AFA4}"/>
              </a:ext>
            </a:extLst>
          </cdr:cNvPr>
          <cdr:cNvSpPr/>
        </cdr:nvSpPr>
        <cdr:spPr>
          <a:xfrm xmlns:a="http://schemas.openxmlformats.org/drawingml/2006/main">
            <a:off x="2946181" y="6078564"/>
            <a:ext cx="2572076" cy="814938"/>
          </a:xfrm>
          <a:prstGeom xmlns:a="http://schemas.openxmlformats.org/drawingml/2006/main" prst="rect">
            <a:avLst/>
          </a:prstGeom>
        </cdr:spPr>
        <cdr:style>
          <a:lnRef xmlns:a="http://schemas.openxmlformats.org/drawingml/2006/main" idx="2">
            <a:schemeClr val="accent1">
              <a:hueOff val="0"/>
              <a:satOff val="0"/>
              <a:lumOff val="0"/>
              <a:alphaOff val="0"/>
            </a:schemeClr>
          </a:lnRef>
          <a:fillRef xmlns:a="http://schemas.openxmlformats.org/drawingml/2006/main" idx="1">
            <a:schemeClr val="accent1">
              <a:hueOff val="0"/>
              <a:satOff val="0"/>
              <a:lumOff val="0"/>
              <a:alphaOff val="0"/>
            </a:schemeClr>
          </a:fillRef>
          <a:effectRef xmlns:a="http://schemas.openxmlformats.org/drawingml/2006/main" idx="0">
            <a:schemeClr val="accent1">
              <a:hueOff val="0"/>
              <a:satOff val="0"/>
              <a:lumOff val="0"/>
              <a:alphaOff val="0"/>
            </a:schemeClr>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en-US"/>
          </a:p>
        </cdr:txBody>
      </cdr:sp>
      <cdr:sp macro="" textlink="">
        <cdr:nvSpPr>
          <cdr:cNvPr id="14" name="TextBox 3">
            <a:extLst xmlns:a="http://schemas.openxmlformats.org/drawingml/2006/main">
              <a:ext uri="{FF2B5EF4-FFF2-40B4-BE49-F238E27FC236}">
                <a16:creationId xmlns:a16="http://schemas.microsoft.com/office/drawing/2014/main" id="{0FB9809B-A86D-4CF7-9D33-8B82F7B52E68}"/>
              </a:ext>
            </a:extLst>
          </cdr:cNvPr>
          <cdr:cNvSpPr txBox="1"/>
        </cdr:nvSpPr>
        <cdr:spPr>
          <a:xfrm xmlns:a="http://schemas.openxmlformats.org/drawingml/2006/main">
            <a:off x="2946182" y="6078563"/>
            <a:ext cx="1811321" cy="814937"/>
          </a:xfrm>
          <a:prstGeom xmlns:a="http://schemas.openxmlformats.org/drawingml/2006/main" prst="rect">
            <a:avLst/>
          </a:prstGeom>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lt1"/>
          </a:fontRef>
        </cdr:style>
        <cdr:txBody>
          <a:bodyPr xmlns:a="http://schemas.openxmlformats.org/drawingml/2006/main" spcFirstLastPara="0" vert="horz" wrap="square" lIns="102870" tIns="0" rIns="34290" bIns="0" numCol="1" spcCol="1270" anchor="ctr" anchorCtr="0">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marL="0" lvl="0" indent="0" algn="l" defTabSz="1200150">
              <a:lnSpc>
                <a:spcPct val="90000"/>
              </a:lnSpc>
              <a:spcBef>
                <a:spcPct val="0"/>
              </a:spcBef>
              <a:spcAft>
                <a:spcPct val="35000"/>
              </a:spcAft>
              <a:buNone/>
            </a:pPr>
            <a:r>
              <a:rPr lang="en-US" sz="2700" kern="1200" dirty="0">
                <a:solidFill>
                  <a:schemeClr val="tx1"/>
                </a:solidFill>
              </a:rPr>
              <a:t>Domestic Servitude</a:t>
            </a:r>
          </a:p>
        </cdr:txBody>
      </cdr:sp>
    </cdr:grpSp>
  </cdr:relSizeAnchor>
  <cdr:relSizeAnchor xmlns:cdr="http://schemas.openxmlformats.org/drawingml/2006/chartDrawing">
    <cdr:from>
      <cdr:x>0.74992</cdr:x>
      <cdr:y>0.52416</cdr:y>
    </cdr:from>
    <cdr:to>
      <cdr:x>0.94401</cdr:x>
      <cdr:y>0.8272</cdr:y>
    </cdr:to>
    <cdr:sp macro="" textlink="">
      <cdr:nvSpPr>
        <cdr:cNvPr id="16" name="Oval 15">
          <a:extLst xmlns:a="http://schemas.openxmlformats.org/drawingml/2006/main">
            <a:ext uri="{FF2B5EF4-FFF2-40B4-BE49-F238E27FC236}">
              <a16:creationId xmlns:a16="http://schemas.microsoft.com/office/drawing/2014/main" id="{0F9D8074-FDE7-45E6-96F0-2E7F4035AAD5}"/>
            </a:ext>
          </a:extLst>
        </cdr:cNvPr>
        <cdr:cNvSpPr/>
      </cdr:nvSpPr>
      <cdr:spPr>
        <a:xfrm xmlns:a="http://schemas.openxmlformats.org/drawingml/2006/main">
          <a:off x="6477000" y="2955608"/>
          <a:ext cx="1676400" cy="1708785"/>
        </a:xfrm>
        <a:prstGeom xmlns:a="http://schemas.openxmlformats.org/drawingml/2006/main" prst="ellipse">
          <a:avLst/>
        </a:prstGeom>
        <a:blipFill xmlns:a="http://schemas.openxmlformats.org/drawingml/2006/main">
          <a:blip xmlns:r="http://schemas.openxmlformats.org/officeDocument/2006/relationships" r:embed="rId2" cstate="print">
            <a:extLst>
              <a:ext uri="{28A0092B-C50C-407E-A947-70E740481C1C}">
                <a14:useLocalDpi xmlns:a14="http://schemas.microsoft.com/office/drawing/2010/main" val="0"/>
              </a:ext>
            </a:extLst>
          </a:blip>
          <a:srcRect/>
          <a:stretch>
            <a:fillRect l="-21000" r="-21000"/>
          </a:stretch>
        </a:blipFill>
      </cdr:spPr>
      <cdr:style>
        <a:lnRef xmlns:a="http://schemas.openxmlformats.org/drawingml/2006/main" idx="2">
          <a:schemeClr val="accent1">
            <a:alpha val="90000"/>
            <a:tint val="40000"/>
            <a:hueOff val="0"/>
            <a:satOff val="0"/>
            <a:lumOff val="0"/>
            <a:alphaOff val="0"/>
          </a:schemeClr>
        </a:lnRef>
        <a:fillRef xmlns:a="http://schemas.openxmlformats.org/drawingml/2006/main" idx="1">
          <a:scrgbClr r="0" g="0" b="0"/>
        </a:fillRef>
        <a:effectRef xmlns:a="http://schemas.openxmlformats.org/drawingml/2006/main" idx="0">
          <a:schemeClr val="accent1">
            <a:alpha val="90000"/>
            <a:tint val="40000"/>
            <a:hueOff val="0"/>
            <a:satOff val="0"/>
            <a:lumOff val="0"/>
            <a:alphaOff val="0"/>
          </a:schemeClr>
        </a:effectRef>
        <a:fontRef xmlns:a="http://schemas.openxmlformats.org/drawingml/2006/main" idx="minor">
          <a:schemeClr val="dk1">
            <a:hueOff val="0"/>
            <a:satOff val="0"/>
            <a:lumOff val="0"/>
            <a:alphaOff val="0"/>
          </a:schemeClr>
        </a:fontRef>
      </cdr:style>
      <cdr:txBody>
        <a:bodyPr xmlns:a="http://schemas.openxmlformats.org/drawingml/2006/main"/>
        <a:lstStyle xmlns:a="http://schemas.openxmlformats.org/drawingml/2006/main"/>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0.1205</cdr:x>
      <cdr:y>0.93782</cdr:y>
    </cdr:from>
    <cdr:to>
      <cdr:x>0.32919</cdr:x>
      <cdr:y>0.98756</cdr:y>
    </cdr:to>
    <cdr:sp macro="" textlink="">
      <cdr:nvSpPr>
        <cdr:cNvPr id="2" name="TextBox 1">
          <a:extLst xmlns:a="http://schemas.openxmlformats.org/drawingml/2006/main">
            <a:ext uri="{FF2B5EF4-FFF2-40B4-BE49-F238E27FC236}">
              <a16:creationId xmlns:a16="http://schemas.microsoft.com/office/drawing/2014/main" id="{5DC7847F-E4DD-4C42-9FE8-E4EEFC802117}"/>
            </a:ext>
          </a:extLst>
        </cdr:cNvPr>
        <cdr:cNvSpPr txBox="1"/>
      </cdr:nvSpPr>
      <cdr:spPr>
        <a:xfrm xmlns:a="http://schemas.openxmlformats.org/drawingml/2006/main" rot="10800000" flipV="1">
          <a:off x="615950" y="5746750"/>
          <a:ext cx="1066800" cy="3048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Residence</a:t>
          </a:r>
        </a:p>
      </cdr:txBody>
    </cdr:sp>
  </cdr:relSizeAnchor>
  <cdr:relSizeAnchor xmlns:cdr="http://schemas.openxmlformats.org/drawingml/2006/chartDrawing">
    <cdr:from>
      <cdr:x>0.70935</cdr:x>
      <cdr:y>0.1171</cdr:y>
    </cdr:from>
    <cdr:to>
      <cdr:x>1</cdr:x>
      <cdr:y>0.18082</cdr:y>
    </cdr:to>
    <cdr:pic>
      <cdr:nvPicPr>
        <cdr:cNvPr id="3" name="chart">
          <a:extLst xmlns:a="http://schemas.openxmlformats.org/drawingml/2006/main">
            <a:ext uri="{FF2B5EF4-FFF2-40B4-BE49-F238E27FC236}">
              <a16:creationId xmlns:a16="http://schemas.microsoft.com/office/drawing/2014/main" id="{1A9A9FF5-5F2E-4351-9B2A-5A110B798F1F}"/>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3626036" y="717550"/>
          <a:ext cx="1485714" cy="390476"/>
        </a:xfrm>
        <a:prstGeom xmlns:a="http://schemas.openxmlformats.org/drawingml/2006/main" prst="rect">
          <a:avLst/>
        </a:prstGeom>
      </cdr:spPr>
    </cdr:pic>
  </cdr:relSizeAnchor>
</c:userShapes>
</file>

<file path=ppt/drawings/drawing3.xml><?xml version="1.0" encoding="utf-8"?>
<c:userShapes xmlns:c="http://schemas.openxmlformats.org/drawingml/2006/chart">
  <cdr:relSizeAnchor xmlns:cdr="http://schemas.openxmlformats.org/drawingml/2006/chartDrawing">
    <cdr:from>
      <cdr:x>0.80259</cdr:x>
      <cdr:y>0.15749</cdr:y>
    </cdr:from>
    <cdr:to>
      <cdr:x>0.96221</cdr:x>
      <cdr:y>0.19928</cdr:y>
    </cdr:to>
    <cdr:sp macro="" textlink="">
      <cdr:nvSpPr>
        <cdr:cNvPr id="5122" name="Text Box 2">
          <a:extLst xmlns:a="http://schemas.openxmlformats.org/drawingml/2006/main">
            <a:ext uri="{FF2B5EF4-FFF2-40B4-BE49-F238E27FC236}">
              <a16:creationId xmlns:a16="http://schemas.microsoft.com/office/drawing/2014/main" id="{3DD06EB6-BF7F-479D-A094-C822760DFE97}"/>
            </a:ext>
          </a:extLst>
        </cdr:cNvPr>
        <cdr:cNvSpPr txBox="1">
          <a:spLocks xmlns:a="http://schemas.openxmlformats.org/drawingml/2006/main" noChangeArrowheads="1"/>
        </cdr:cNvSpPr>
      </cdr:nvSpPr>
      <cdr:spPr bwMode="auto">
        <a:xfrm xmlns:a="http://schemas.openxmlformats.org/drawingml/2006/main">
          <a:off x="7208921" y="982579"/>
          <a:ext cx="1433763" cy="260704"/>
        </a:xfrm>
        <a:prstGeom xmlns:a="http://schemas.openxmlformats.org/drawingml/2006/main" prst="rect">
          <a:avLst/>
        </a:prstGeom>
        <a:solidFill xmlns:a="http://schemas.openxmlformats.org/drawingml/2006/main">
          <a:schemeClr val="bg2"/>
        </a:solidFill>
        <a:ln xmlns:a="http://schemas.openxmlformats.org/drawingml/2006/main" w="9525">
          <a:noFill/>
          <a:miter lim="800000"/>
          <a:headEnd/>
          <a:tailEnd/>
        </a:ln>
      </cdr:spPr>
      <cdr:txBody>
        <a:bodyPr xmlns:a="http://schemas.openxmlformats.org/drawingml/2006/main" vertOverflow="clip" wrap="square" lIns="27432" tIns="22860" rIns="27432" bIns="0" anchor="t" upright="1"/>
        <a:lstStyle xmlns:a="http://schemas.openxmlformats.org/drawingml/2006/main"/>
        <a:p xmlns:a="http://schemas.openxmlformats.org/drawingml/2006/main">
          <a:pPr algn="ctr" rtl="1">
            <a:defRPr sz="1000"/>
          </a:pPr>
          <a:r>
            <a:rPr lang="en-US" sz="1200" b="0" i="0" strike="noStrike">
              <a:solidFill>
                <a:srgbClr val="000000"/>
              </a:solidFill>
              <a:latin typeface="Arial"/>
              <a:cs typeface="Arial"/>
            </a:rPr>
            <a:t>TOTAL = 21,017</a:t>
          </a:r>
        </a:p>
      </cdr:txBody>
    </cdr:sp>
  </cdr:relSizeAnchor>
  <cdr:relSizeAnchor xmlns:cdr="http://schemas.openxmlformats.org/drawingml/2006/chartDrawing">
    <cdr:from>
      <cdr:x>0.80147</cdr:x>
      <cdr:y>0.10928</cdr:y>
    </cdr:from>
    <cdr:to>
      <cdr:x>0.96333</cdr:x>
      <cdr:y>0.14946</cdr:y>
    </cdr:to>
    <cdr:sp macro="" textlink="">
      <cdr:nvSpPr>
        <cdr:cNvPr id="3" name="TextBox 2">
          <a:extLst xmlns:a="http://schemas.openxmlformats.org/drawingml/2006/main">
            <a:ext uri="{FF2B5EF4-FFF2-40B4-BE49-F238E27FC236}">
              <a16:creationId xmlns:a16="http://schemas.microsoft.com/office/drawing/2014/main" id="{4E99B556-2718-4D3F-AD25-BD32C7ED6473}"/>
            </a:ext>
          </a:extLst>
        </cdr:cNvPr>
        <cdr:cNvSpPr txBox="1"/>
      </cdr:nvSpPr>
      <cdr:spPr>
        <a:xfrm xmlns:a="http://schemas.openxmlformats.org/drawingml/2006/main">
          <a:off x="7198864" y="681784"/>
          <a:ext cx="1453847" cy="250678"/>
        </a:xfrm>
        <a:prstGeom xmlns:a="http://schemas.openxmlformats.org/drawingml/2006/main" prst="rect">
          <a:avLst/>
        </a:prstGeom>
        <a:solidFill xmlns:a="http://schemas.openxmlformats.org/drawingml/2006/main">
          <a:schemeClr val="bg2"/>
        </a:solidFill>
      </cdr:spPr>
      <cdr:txBody>
        <a:bodyPr xmlns:a="http://schemas.openxmlformats.org/drawingml/2006/main" wrap="none" rtlCol="0" anchor="ctr"/>
        <a:lstStyle xmlns:a="http://schemas.openxmlformats.org/drawingml/2006/main"/>
        <a:p xmlns:a="http://schemas.openxmlformats.org/drawingml/2006/main">
          <a:pPr algn="ctr"/>
          <a:r>
            <a:rPr lang="en-US" sz="1200" b="1">
              <a:latin typeface="Arial" pitchFamily="34" charset="0"/>
              <a:cs typeface="Arial" pitchFamily="34" charset="0"/>
            </a:rPr>
            <a:t>December 1, 2017</a:t>
          </a:r>
        </a:p>
      </cdr:txBody>
    </cdr:sp>
  </cdr:relSizeAnchor>
</c:userShapes>
</file>

<file path=ppt/drawings/drawing4.xml><?xml version="1.0" encoding="utf-8"?>
<c:userShapes xmlns:c="http://schemas.openxmlformats.org/drawingml/2006/chart">
  <cdr:relSizeAnchor xmlns:cdr="http://schemas.openxmlformats.org/drawingml/2006/chartDrawing">
    <cdr:from>
      <cdr:x>0.09081</cdr:x>
      <cdr:y>0</cdr:y>
    </cdr:from>
    <cdr:to>
      <cdr:x>0.94266</cdr:x>
      <cdr:y>0.87548</cdr:y>
    </cdr:to>
    <cdr:pic>
      <cdr:nvPicPr>
        <cdr:cNvPr id="2" name="Picture 1">
          <a:extLst xmlns:a="http://schemas.openxmlformats.org/drawingml/2006/main">
            <a:ext uri="{FF2B5EF4-FFF2-40B4-BE49-F238E27FC236}">
              <a16:creationId xmlns:a16="http://schemas.microsoft.com/office/drawing/2014/main" id="{C85B7FF2-5153-480E-9F23-F4C9FCEEFA6E}"/>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tretch xmlns:a="http://schemas.openxmlformats.org/drawingml/2006/main">
          <a:fillRect/>
        </a:stretch>
      </cdr:blipFill>
      <cdr:spPr>
        <a:xfrm xmlns:a="http://schemas.openxmlformats.org/drawingml/2006/main">
          <a:off x="747347" y="0"/>
          <a:ext cx="7010400" cy="3962399"/>
        </a:xfrm>
        <a:prstGeom xmlns:a="http://schemas.openxmlformats.org/drawingml/2006/main" prst="rect">
          <a:avLst/>
        </a:prstGeom>
      </cdr:spPr>
    </cdr:pic>
  </cdr:relSizeAnchor>
</c:userShapes>
</file>

<file path=ppt/drawings/drawing5.xml><?xml version="1.0" encoding="utf-8"?>
<c:userShapes xmlns:c="http://schemas.openxmlformats.org/drawingml/2006/chart">
  <cdr:relSizeAnchor xmlns:cdr="http://schemas.openxmlformats.org/drawingml/2006/chartDrawing">
    <cdr:from>
      <cdr:x>0.0205</cdr:x>
      <cdr:y>0</cdr:y>
    </cdr:from>
    <cdr:to>
      <cdr:x>1</cdr:x>
      <cdr:y>1</cdr:y>
    </cdr:to>
    <cdr:pic>
      <cdr:nvPicPr>
        <cdr:cNvPr id="7" name="Picture 6">
          <a:extLst xmlns:a="http://schemas.openxmlformats.org/drawingml/2006/main">
            <a:ext uri="{FF2B5EF4-FFF2-40B4-BE49-F238E27FC236}">
              <a16:creationId xmlns:a16="http://schemas.microsoft.com/office/drawing/2014/main" id="{3C1E8157-7ADB-4A25-9FDF-DBC2B90525F5}"/>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tretch xmlns:a="http://schemas.openxmlformats.org/drawingml/2006/main">
          <a:fillRect/>
        </a:stretch>
      </cdr:blipFill>
      <cdr:spPr>
        <a:xfrm xmlns:a="http://schemas.openxmlformats.org/drawingml/2006/main">
          <a:off x="68731" y="-2514600"/>
          <a:ext cx="3284069" cy="3705224"/>
        </a:xfrm>
        <a:prstGeom xmlns:a="http://schemas.openxmlformats.org/drawingml/2006/main" prst="rect">
          <a:avLst/>
        </a:prstGeom>
      </cdr:spPr>
    </cdr:pic>
  </cdr:relSizeAnchor>
</c:userShapes>
</file>

<file path=ppt/drawings/drawing6.xml><?xml version="1.0" encoding="utf-8"?>
<c:userShapes xmlns:c="http://schemas.openxmlformats.org/drawingml/2006/chart">
  <cdr:relSizeAnchor xmlns:cdr="http://schemas.openxmlformats.org/drawingml/2006/chartDrawing">
    <cdr:from>
      <cdr:x>0.0236</cdr:x>
      <cdr:y>0</cdr:y>
    </cdr:from>
    <cdr:to>
      <cdr:x>1</cdr:x>
      <cdr:y>1</cdr:y>
    </cdr:to>
    <cdr:pic>
      <cdr:nvPicPr>
        <cdr:cNvPr id="3" name="Picture 2">
          <a:extLst xmlns:a="http://schemas.openxmlformats.org/drawingml/2006/main">
            <a:ext uri="{FF2B5EF4-FFF2-40B4-BE49-F238E27FC236}">
              <a16:creationId xmlns:a16="http://schemas.microsoft.com/office/drawing/2014/main" id="{C856F18D-40BF-4799-A1E4-9D7F7579B8C0}"/>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tretch xmlns:a="http://schemas.openxmlformats.org/drawingml/2006/main">
          <a:fillRect/>
        </a:stretch>
      </cdr:blipFill>
      <cdr:spPr>
        <a:xfrm xmlns:a="http://schemas.openxmlformats.org/drawingml/2006/main">
          <a:off x="86319" y="-2667000"/>
          <a:ext cx="3571281" cy="3810000"/>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B82F16C-380C-42A7-ADBB-143F7C001B35}" type="datetimeFigureOut">
              <a:rPr lang="en-US" smtClean="0"/>
              <a:pPr/>
              <a:t>6/11/2018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7A1525B-F2EA-4E9F-A179-E30EAED4B745}" type="slidenum">
              <a:rPr lang="en-US" smtClean="0"/>
              <a:pPr/>
              <a:t>‹#›</a:t>
            </a:fld>
            <a:endParaRPr lang="en-US"/>
          </a:p>
        </p:txBody>
      </p:sp>
    </p:spTree>
    <p:extLst>
      <p:ext uri="{BB962C8B-B14F-4D97-AF65-F5344CB8AC3E}">
        <p14:creationId xmlns:p14="http://schemas.microsoft.com/office/powerpoint/2010/main" val="1288800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A1525B-F2EA-4E9F-A179-E30EAED4B745}" type="slidenum">
              <a:rPr lang="en-US" smtClean="0"/>
              <a:pPr/>
              <a:t>1</a:t>
            </a:fld>
            <a:endParaRPr lang="en-US"/>
          </a:p>
        </p:txBody>
      </p:sp>
    </p:spTree>
    <p:extLst>
      <p:ext uri="{BB962C8B-B14F-4D97-AF65-F5344CB8AC3E}">
        <p14:creationId xmlns:p14="http://schemas.microsoft.com/office/powerpoint/2010/main" val="557209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A1525B-F2EA-4E9F-A179-E30EAED4B745}" type="slidenum">
              <a:rPr lang="en-US" smtClean="0"/>
              <a:pPr/>
              <a:t>21</a:t>
            </a:fld>
            <a:endParaRPr lang="en-US"/>
          </a:p>
        </p:txBody>
      </p:sp>
    </p:spTree>
    <p:extLst>
      <p:ext uri="{BB962C8B-B14F-4D97-AF65-F5344CB8AC3E}">
        <p14:creationId xmlns:p14="http://schemas.microsoft.com/office/powerpoint/2010/main" val="112308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A1525B-F2EA-4E9F-A179-E30EAED4B745}" type="slidenum">
              <a:rPr lang="en-US" smtClean="0"/>
              <a:pPr/>
              <a:t>22</a:t>
            </a:fld>
            <a:endParaRPr lang="en-US"/>
          </a:p>
        </p:txBody>
      </p:sp>
    </p:spTree>
    <p:extLst>
      <p:ext uri="{BB962C8B-B14F-4D97-AF65-F5344CB8AC3E}">
        <p14:creationId xmlns:p14="http://schemas.microsoft.com/office/powerpoint/2010/main" val="63249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A1525B-F2EA-4E9F-A179-E30EAED4B745}" type="slidenum">
              <a:rPr lang="en-US" smtClean="0"/>
              <a:pPr/>
              <a:t>24</a:t>
            </a:fld>
            <a:endParaRPr lang="en-US"/>
          </a:p>
        </p:txBody>
      </p:sp>
    </p:spTree>
    <p:extLst>
      <p:ext uri="{BB962C8B-B14F-4D97-AF65-F5344CB8AC3E}">
        <p14:creationId xmlns:p14="http://schemas.microsoft.com/office/powerpoint/2010/main" val="939966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A1525B-F2EA-4E9F-A179-E30EAED4B745}" type="slidenum">
              <a:rPr lang="en-US" smtClean="0"/>
              <a:pPr/>
              <a:t>25</a:t>
            </a:fld>
            <a:endParaRPr lang="en-US"/>
          </a:p>
        </p:txBody>
      </p:sp>
    </p:spTree>
    <p:extLst>
      <p:ext uri="{BB962C8B-B14F-4D97-AF65-F5344CB8AC3E}">
        <p14:creationId xmlns:p14="http://schemas.microsoft.com/office/powerpoint/2010/main" val="112264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A1525B-F2EA-4E9F-A179-E30EAED4B745}" type="slidenum">
              <a:rPr lang="en-US" smtClean="0"/>
              <a:pPr/>
              <a:t>27</a:t>
            </a:fld>
            <a:endParaRPr lang="en-US"/>
          </a:p>
        </p:txBody>
      </p:sp>
    </p:spTree>
    <p:extLst>
      <p:ext uri="{BB962C8B-B14F-4D97-AF65-F5344CB8AC3E}">
        <p14:creationId xmlns:p14="http://schemas.microsoft.com/office/powerpoint/2010/main" val="20030097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A1525B-F2EA-4E9F-A179-E30EAED4B745}" type="slidenum">
              <a:rPr lang="en-US" smtClean="0"/>
              <a:pPr/>
              <a:t>30</a:t>
            </a:fld>
            <a:endParaRPr lang="en-US"/>
          </a:p>
        </p:txBody>
      </p:sp>
    </p:spTree>
    <p:extLst>
      <p:ext uri="{BB962C8B-B14F-4D97-AF65-F5344CB8AC3E}">
        <p14:creationId xmlns:p14="http://schemas.microsoft.com/office/powerpoint/2010/main" val="14228149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A1525B-F2EA-4E9F-A179-E30EAED4B745}" type="slidenum">
              <a:rPr lang="en-US" smtClean="0"/>
              <a:pPr/>
              <a:t>36</a:t>
            </a:fld>
            <a:endParaRPr lang="en-US"/>
          </a:p>
        </p:txBody>
      </p:sp>
    </p:spTree>
    <p:extLst>
      <p:ext uri="{BB962C8B-B14F-4D97-AF65-F5344CB8AC3E}">
        <p14:creationId xmlns:p14="http://schemas.microsoft.com/office/powerpoint/2010/main" val="14214838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 Video &lt;</a:t>
            </a:r>
            <a:r>
              <a:rPr lang="en-US" dirty="0" err="1"/>
              <a:t>iframe</a:t>
            </a:r>
            <a:r>
              <a:rPr lang="en-US" dirty="0"/>
              <a:t> width="560" height="315" </a:t>
            </a:r>
            <a:r>
              <a:rPr lang="en-US" dirty="0" err="1"/>
              <a:t>src</a:t>
            </a:r>
            <a:r>
              <a:rPr lang="en-US" dirty="0"/>
              <a:t>="https://www.youtube.com/embed/yhLsATwO0o4" frameborder="0" allow="</a:t>
            </a:r>
            <a:r>
              <a:rPr lang="en-US" dirty="0" err="1"/>
              <a:t>autoplay</a:t>
            </a:r>
            <a:r>
              <a:rPr lang="en-US" dirty="0"/>
              <a:t>; encrypted-media" </a:t>
            </a:r>
            <a:r>
              <a:rPr lang="en-US" dirty="0" err="1"/>
              <a:t>allowfullscreen</a:t>
            </a:r>
            <a:r>
              <a:rPr lang="en-US" dirty="0"/>
              <a:t>&gt;&lt;/</a:t>
            </a:r>
            <a:r>
              <a:rPr lang="en-US" dirty="0" err="1"/>
              <a:t>iframe</a:t>
            </a:r>
            <a:r>
              <a:rPr lang="en-US" dirty="0"/>
              <a:t>&gt;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7A1525B-F2EA-4E9F-A179-E30EAED4B745}" type="slidenum">
              <a:rPr lang="en-US" smtClean="0"/>
              <a:pPr/>
              <a:t>41</a:t>
            </a:fld>
            <a:endParaRPr lang="en-US"/>
          </a:p>
        </p:txBody>
      </p:sp>
    </p:spTree>
    <p:extLst>
      <p:ext uri="{BB962C8B-B14F-4D97-AF65-F5344CB8AC3E}">
        <p14:creationId xmlns:p14="http://schemas.microsoft.com/office/powerpoint/2010/main" val="25833127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 that may be requested when calling the Florida Abuse Hotline is Name, age, sex, physical description, ad location of each victim alleged to have been abused, neglected or exploited. The names addresses, and telephone numbers of each alleged perpetrator. The name, address and telephone number of the person reported is optional for individuals not listed as an identified professional in the statute.  The Florida abuse hotline will not turn you away of you wish to not provide your information.  The description of the abuse is required. The location of the victim is needed as well.  IF your call was not accepted and you feel that it should have been you can always asked to speak with a supervisor.  If the person is in immediate danger, please dial 911 first before calling anyone else. </a:t>
            </a:r>
          </a:p>
        </p:txBody>
      </p:sp>
      <p:sp>
        <p:nvSpPr>
          <p:cNvPr id="4" name="Slide Number Placeholder 3"/>
          <p:cNvSpPr>
            <a:spLocks noGrp="1"/>
          </p:cNvSpPr>
          <p:nvPr>
            <p:ph type="sldNum" sz="quarter" idx="10"/>
          </p:nvPr>
        </p:nvSpPr>
        <p:spPr/>
        <p:txBody>
          <a:bodyPr/>
          <a:lstStyle/>
          <a:p>
            <a:fld id="{A7A1525B-F2EA-4E9F-A179-E30EAED4B745}" type="slidenum">
              <a:rPr lang="en-US" smtClean="0"/>
              <a:pPr/>
              <a:t>45</a:t>
            </a:fld>
            <a:endParaRPr lang="en-US"/>
          </a:p>
        </p:txBody>
      </p:sp>
    </p:spTree>
    <p:extLst>
      <p:ext uri="{BB962C8B-B14F-4D97-AF65-F5344CB8AC3E}">
        <p14:creationId xmlns:p14="http://schemas.microsoft.com/office/powerpoint/2010/main" val="3547546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often do not recognize  abuse and are quick to dismiss the visible signs of abuse by saying  it was probably caused by the persons disability and because they have not seen the actual abuse, they may not believe a problem exists. </a:t>
            </a:r>
          </a:p>
        </p:txBody>
      </p:sp>
      <p:sp>
        <p:nvSpPr>
          <p:cNvPr id="4" name="Slide Number Placeholder 3"/>
          <p:cNvSpPr>
            <a:spLocks noGrp="1"/>
          </p:cNvSpPr>
          <p:nvPr>
            <p:ph type="sldNum" sz="quarter" idx="10"/>
          </p:nvPr>
        </p:nvSpPr>
        <p:spPr/>
        <p:txBody>
          <a:bodyPr/>
          <a:lstStyle/>
          <a:p>
            <a:fld id="{A7A1525B-F2EA-4E9F-A179-E30EAED4B745}" type="slidenum">
              <a:rPr lang="en-US" smtClean="0"/>
              <a:pPr/>
              <a:t>47</a:t>
            </a:fld>
            <a:endParaRPr lang="en-US"/>
          </a:p>
        </p:txBody>
      </p:sp>
    </p:spTree>
    <p:extLst>
      <p:ext uri="{BB962C8B-B14F-4D97-AF65-F5344CB8AC3E}">
        <p14:creationId xmlns:p14="http://schemas.microsoft.com/office/powerpoint/2010/main" val="336140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many laws in Florida which define and describe abuse, neglect and exploitation committed against children and adults with developmental disabilities by their caregivers or those in charge of ensuring the health and safety of the individual.  The two main legislative statutes are 415 which governs the abuse, neglect and exploitation of adults and 39 which governs the abuse, neglect and exploitation of children. </a:t>
            </a:r>
          </a:p>
          <a:p>
            <a:endParaRPr lang="en-US" dirty="0"/>
          </a:p>
        </p:txBody>
      </p:sp>
      <p:sp>
        <p:nvSpPr>
          <p:cNvPr id="4" name="Slide Number Placeholder 3"/>
          <p:cNvSpPr>
            <a:spLocks noGrp="1"/>
          </p:cNvSpPr>
          <p:nvPr>
            <p:ph type="sldNum" sz="quarter" idx="10"/>
          </p:nvPr>
        </p:nvSpPr>
        <p:spPr/>
        <p:txBody>
          <a:bodyPr/>
          <a:lstStyle/>
          <a:p>
            <a:fld id="{A7A1525B-F2EA-4E9F-A179-E30EAED4B745}" type="slidenum">
              <a:rPr lang="en-US" smtClean="0"/>
              <a:pPr/>
              <a:t>2</a:t>
            </a:fld>
            <a:endParaRPr lang="en-US"/>
          </a:p>
        </p:txBody>
      </p:sp>
    </p:spTree>
    <p:extLst>
      <p:ext uri="{BB962C8B-B14F-4D97-AF65-F5344CB8AC3E}">
        <p14:creationId xmlns:p14="http://schemas.microsoft.com/office/powerpoint/2010/main" val="6744526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A1525B-F2EA-4E9F-A179-E30EAED4B745}" type="slidenum">
              <a:rPr lang="en-US" smtClean="0"/>
              <a:pPr/>
              <a:t>50</a:t>
            </a:fld>
            <a:endParaRPr lang="en-US"/>
          </a:p>
        </p:txBody>
      </p:sp>
    </p:spTree>
    <p:extLst>
      <p:ext uri="{BB962C8B-B14F-4D97-AF65-F5344CB8AC3E}">
        <p14:creationId xmlns:p14="http://schemas.microsoft.com/office/powerpoint/2010/main" val="3702438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The Agency for Persons with Disabilities joined forces with the Department of Children and Families in order to achieve equitable delivery of services to persons with developmental disabilities who are victims of abuse, neglect, exploitation or in need of services.</a:t>
            </a:r>
          </a:p>
          <a:p>
            <a:endParaRPr lang="en-US" dirty="0"/>
          </a:p>
        </p:txBody>
      </p:sp>
      <p:sp>
        <p:nvSpPr>
          <p:cNvPr id="4" name="Slide Number Placeholder 3"/>
          <p:cNvSpPr>
            <a:spLocks noGrp="1"/>
          </p:cNvSpPr>
          <p:nvPr>
            <p:ph type="sldNum" sz="quarter" idx="10"/>
          </p:nvPr>
        </p:nvSpPr>
        <p:spPr/>
        <p:txBody>
          <a:bodyPr/>
          <a:lstStyle/>
          <a:p>
            <a:fld id="{A7A1525B-F2EA-4E9F-A179-E30EAED4B745}" type="slidenum">
              <a:rPr lang="en-US" smtClean="0"/>
              <a:pPr/>
              <a:t>5</a:t>
            </a:fld>
            <a:endParaRPr lang="en-US"/>
          </a:p>
        </p:txBody>
      </p:sp>
    </p:spTree>
    <p:extLst>
      <p:ext uri="{BB962C8B-B14F-4D97-AF65-F5344CB8AC3E}">
        <p14:creationId xmlns:p14="http://schemas.microsoft.com/office/powerpoint/2010/main" val="2668370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Survey of abuse was sent out four years ago through survey Monkey. An Astounding , 7,289 responses were received from someone with a disability who either experience abuse or was directly related to someone who has a disability and has experienced abuse. 83.5% of the respondents were women and 16.6% of them were men. This is because women play such a prominent role in caregiving, teaching, social work, and protective services. </a:t>
            </a:r>
          </a:p>
        </p:txBody>
      </p:sp>
      <p:sp>
        <p:nvSpPr>
          <p:cNvPr id="4" name="Slide Number Placeholder 3"/>
          <p:cNvSpPr>
            <a:spLocks noGrp="1"/>
          </p:cNvSpPr>
          <p:nvPr>
            <p:ph type="sldNum" sz="quarter" idx="10"/>
          </p:nvPr>
        </p:nvSpPr>
        <p:spPr/>
        <p:txBody>
          <a:bodyPr/>
          <a:lstStyle/>
          <a:p>
            <a:fld id="{A7A1525B-F2EA-4E9F-A179-E30EAED4B745}" type="slidenum">
              <a:rPr lang="en-US" smtClean="0"/>
              <a:pPr/>
              <a:t>13</a:t>
            </a:fld>
            <a:endParaRPr lang="en-US"/>
          </a:p>
        </p:txBody>
      </p:sp>
    </p:spTree>
    <p:extLst>
      <p:ext uri="{BB962C8B-B14F-4D97-AF65-F5344CB8AC3E}">
        <p14:creationId xmlns:p14="http://schemas.microsoft.com/office/powerpoint/2010/main" val="3683850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More than 73% of people with disabilities who took the National Survey on Abuse of People with disabilities reported that the had been victims of bullying. Is was found that people with autism experienced the highest rate of bullying ( 77%). </a:t>
            </a:r>
          </a:p>
          <a:p>
            <a:endParaRPr lang="en-US" dirty="0"/>
          </a:p>
        </p:txBody>
      </p:sp>
      <p:sp>
        <p:nvSpPr>
          <p:cNvPr id="4" name="Slide Number Placeholder 3"/>
          <p:cNvSpPr>
            <a:spLocks noGrp="1"/>
          </p:cNvSpPr>
          <p:nvPr>
            <p:ph type="sldNum" sz="quarter" idx="10"/>
          </p:nvPr>
        </p:nvSpPr>
        <p:spPr/>
        <p:txBody>
          <a:bodyPr/>
          <a:lstStyle/>
          <a:p>
            <a:fld id="{A7A1525B-F2EA-4E9F-A179-E30EAED4B745}" type="slidenum">
              <a:rPr lang="en-US" smtClean="0"/>
              <a:pPr/>
              <a:t>14</a:t>
            </a:fld>
            <a:endParaRPr lang="en-US"/>
          </a:p>
        </p:txBody>
      </p:sp>
    </p:spTree>
    <p:extLst>
      <p:ext uri="{BB962C8B-B14F-4D97-AF65-F5344CB8AC3E}">
        <p14:creationId xmlns:p14="http://schemas.microsoft.com/office/powerpoint/2010/main" val="2480590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A1525B-F2EA-4E9F-A179-E30EAED4B745}" type="slidenum">
              <a:rPr lang="en-US" smtClean="0"/>
              <a:pPr/>
              <a:t>15</a:t>
            </a:fld>
            <a:endParaRPr lang="en-US"/>
          </a:p>
        </p:txBody>
      </p:sp>
    </p:spTree>
    <p:extLst>
      <p:ext uri="{BB962C8B-B14F-4D97-AF65-F5344CB8AC3E}">
        <p14:creationId xmlns:p14="http://schemas.microsoft.com/office/powerpoint/2010/main" val="1963669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SLIDE ADDED –NEED TO UPDATE </a:t>
            </a:r>
          </a:p>
        </p:txBody>
      </p:sp>
      <p:sp>
        <p:nvSpPr>
          <p:cNvPr id="4" name="Slide Number Placeholder 3"/>
          <p:cNvSpPr>
            <a:spLocks noGrp="1"/>
          </p:cNvSpPr>
          <p:nvPr>
            <p:ph type="sldNum" sz="quarter" idx="10"/>
          </p:nvPr>
        </p:nvSpPr>
        <p:spPr/>
        <p:txBody>
          <a:bodyPr/>
          <a:lstStyle/>
          <a:p>
            <a:fld id="{A7A1525B-F2EA-4E9F-A179-E30EAED4B745}" type="slidenum">
              <a:rPr lang="en-US" smtClean="0"/>
              <a:pPr/>
              <a:t>16</a:t>
            </a:fld>
            <a:endParaRPr lang="en-US"/>
          </a:p>
        </p:txBody>
      </p:sp>
    </p:spTree>
    <p:extLst>
      <p:ext uri="{BB962C8B-B14F-4D97-AF65-F5344CB8AC3E}">
        <p14:creationId xmlns:p14="http://schemas.microsoft.com/office/powerpoint/2010/main" val="850552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A1525B-F2EA-4E9F-A179-E30EAED4B745}" type="slidenum">
              <a:rPr lang="en-US" smtClean="0"/>
              <a:pPr/>
              <a:t>19</a:t>
            </a:fld>
            <a:endParaRPr lang="en-US"/>
          </a:p>
        </p:txBody>
      </p:sp>
    </p:spTree>
    <p:extLst>
      <p:ext uri="{BB962C8B-B14F-4D97-AF65-F5344CB8AC3E}">
        <p14:creationId xmlns:p14="http://schemas.microsoft.com/office/powerpoint/2010/main" val="2309979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269 people participated in a survey on Cyber Bullying. Of that 15.56% were individuals with a disability.   54.3% were men and 35.7% were women. The ages ranged from 18-40.  97.7% reported that being different was the main reason for the bullying.</a:t>
            </a:r>
          </a:p>
          <a:p>
            <a:endParaRPr lang="en-US" dirty="0"/>
          </a:p>
        </p:txBody>
      </p:sp>
      <p:sp>
        <p:nvSpPr>
          <p:cNvPr id="4" name="Slide Number Placeholder 3"/>
          <p:cNvSpPr>
            <a:spLocks noGrp="1"/>
          </p:cNvSpPr>
          <p:nvPr>
            <p:ph type="sldNum" sz="quarter" idx="10"/>
          </p:nvPr>
        </p:nvSpPr>
        <p:spPr/>
        <p:txBody>
          <a:bodyPr/>
          <a:lstStyle/>
          <a:p>
            <a:fld id="{A7A1525B-F2EA-4E9F-A179-E30EAED4B745}" type="slidenum">
              <a:rPr lang="en-US" smtClean="0"/>
              <a:pPr/>
              <a:t>20</a:t>
            </a:fld>
            <a:endParaRPr lang="en-US"/>
          </a:p>
        </p:txBody>
      </p:sp>
    </p:spTree>
    <p:extLst>
      <p:ext uri="{BB962C8B-B14F-4D97-AF65-F5344CB8AC3E}">
        <p14:creationId xmlns:p14="http://schemas.microsoft.com/office/powerpoint/2010/main" val="2297121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5EEB0B-9506-44EE-93C4-EFC3FC9E20C0}" type="datetime1">
              <a:rPr lang="en-US" smtClean="0"/>
              <a:t>6/11/2018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C26E2-E557-4859-B8F1-F01B8D81979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37429B-D94B-42A1-BD8F-9CD2267E535E}" type="datetime1">
              <a:rPr lang="en-US" smtClean="0"/>
              <a:t>6/11/2018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C26E2-E557-4859-B8F1-F01B8D81979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F915BE-4860-4F0B-843F-13B031637825}" type="datetime1">
              <a:rPr lang="en-US" smtClean="0"/>
              <a:t>6/11/2018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C26E2-E557-4859-B8F1-F01B8D81979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2C674E-EB93-4ACF-A75C-624889F638AA}" type="datetime1">
              <a:rPr lang="en-US" smtClean="0"/>
              <a:t>6/11/2018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C26E2-E557-4859-B8F1-F01B8D81979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B4E3F6-D44D-47BF-BB93-C7A8E504709D}" type="datetime1">
              <a:rPr lang="en-US" smtClean="0"/>
              <a:t>6/11/2018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C26E2-E557-4859-B8F1-F01B8D81979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6AD9EB-136D-4445-A451-157D59DEC51C}" type="datetime1">
              <a:rPr lang="en-US" smtClean="0"/>
              <a:t>6/11/2018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3C26E2-E557-4859-B8F1-F01B8D81979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E0B9A09-F0A5-4191-B123-0E9D8BA4693D}" type="datetime1">
              <a:rPr lang="en-US" smtClean="0"/>
              <a:t>6/11/2018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3C26E2-E557-4859-B8F1-F01B8D81979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491047-AC5C-416A-AF25-D6E10F55FE92}" type="datetime1">
              <a:rPr lang="en-US" smtClean="0"/>
              <a:t>6/11/2018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3C26E2-E557-4859-B8F1-F01B8D81979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39053F-1FD0-450A-B0B2-15E778A1FE93}" type="datetime1">
              <a:rPr lang="en-US" smtClean="0"/>
              <a:t>6/11/2018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3C26E2-E557-4859-B8F1-F01B8D81979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25795F-5E4B-4F19-B3B6-B9A455446C58}" type="datetime1">
              <a:rPr lang="en-US" smtClean="0"/>
              <a:t>6/11/2018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3C26E2-E557-4859-B8F1-F01B8D81979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F09E3E-CF44-41B9-9A77-EC683225A7EF}" type="datetime1">
              <a:rPr lang="en-US" smtClean="0"/>
              <a:t>6/11/2018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3C26E2-E557-4859-B8F1-F01B8D81979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84C1C2-DD80-479B-B4F3-BE0DC1546359}" type="datetime1">
              <a:rPr lang="en-US" smtClean="0"/>
              <a:t>6/11/2018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3C26E2-E557-4859-B8F1-F01B8D81979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chart" Target="../charts/chart3.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chart" Target="../charts/chart4.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gif"/><Relationship Id="rId4" Type="http://schemas.openxmlformats.org/officeDocument/2006/relationships/chart" Target="../charts/chart5.xml"/></Relationships>
</file>

<file path=ppt/slides/_rels/slide1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chart" Target="../charts/chart7.xml"/></Relationships>
</file>

<file path=ppt/slides/_rels/slide1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9.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chart" Target="../charts/chart11.xml"/><Relationship Id="rId4" Type="http://schemas.openxmlformats.org/officeDocument/2006/relationships/chart" Target="../charts/chart10.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chart" Target="../charts/chart1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chart" Target="../charts/char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chart" Target="../charts/chart14.xml"/><Relationship Id="rId5" Type="http://schemas.openxmlformats.org/officeDocument/2006/relationships/hyperlink" Target="http://thebluediamondgallery.com/a/abuse.html" TargetMode="Externa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hart" Target="../charts/chart15.xml"/></Relationships>
</file>

<file path=ppt/slides/_rels/slide2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chart" Target="../charts/chart17.xml"/></Relationships>
</file>

<file path=ppt/slides/_rels/slide28.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hyperlink" Target="https://www.flickr.com/photos/69613400@N06/8223098211/"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8.jpg"/></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33.jpg"/><Relationship Id="rId13" Type="http://schemas.openxmlformats.org/officeDocument/2006/relationships/image" Target="../media/image37.jpeg"/><Relationship Id="rId3" Type="http://schemas.openxmlformats.org/officeDocument/2006/relationships/hyperlink" Target="http://images.google.com/imgres?imgurl=http://moof.blogsplot.net/wp-content/uploads/2006/06/Abuse.jpg&amp;imgrefurl=http://moof.blogsplot.net/category/hard-truths/&amp;h=190&amp;w=198&amp;sz=6&amp;hl=en&amp;start=51&amp;um=1&amp;tbnid=VNDFTJ2NXxNQAM:&amp;tbnh=100&amp;tbnw=104&amp;prev=/images?q=abus" TargetMode="External"/><Relationship Id="rId7" Type="http://schemas.openxmlformats.org/officeDocument/2006/relationships/image" Target="../media/image32.jpeg"/><Relationship Id="rId12" Type="http://schemas.openxmlformats.org/officeDocument/2006/relationships/image" Target="../media/image36.jpeg"/><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image" Target="../media/image31.jpeg"/><Relationship Id="rId11" Type="http://schemas.openxmlformats.org/officeDocument/2006/relationships/image" Target="../media/image35.jpeg"/><Relationship Id="rId5" Type="http://schemas.openxmlformats.org/officeDocument/2006/relationships/hyperlink" Target="http://images.google.com/imgres?imgurl=http://www.iow.gov.uk/council/departments/adult_services/images/VulnerableAdultsleafletcopyformatted00.jpg&amp;imgrefurl=http://www.iwight.com/council/departments/adult_services/Care_Services__Help_for_Carers/Adult_Protection" TargetMode="External"/><Relationship Id="rId10" Type="http://schemas.openxmlformats.org/officeDocument/2006/relationships/image" Target="../media/image34.jpeg"/><Relationship Id="rId4" Type="http://schemas.openxmlformats.org/officeDocument/2006/relationships/image" Target="../media/image30.jpeg"/><Relationship Id="rId9" Type="http://schemas.openxmlformats.org/officeDocument/2006/relationships/hyperlink" Target="http://neformat.com.ua/forum/hardcore/1466-changes-3.html" TargetMode="External"/><Relationship Id="rId14" Type="http://schemas.openxmlformats.org/officeDocument/2006/relationships/image" Target="../media/image38.jpe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hyperlink" Target="https://www.lawyersandsettlements.com/articles/nursing-home-abuse/nursing-home-abuse-elder-care-neglect-13-17853.html"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hyperlink" Target="https://en.wikipedia.org/wiki/Nevus_of_Ota"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hyperlink" Target="https://www.flickr.com/photos/69613400@N06/8223098211/"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9.xml"/><Relationship Id="rId1" Type="http://schemas.openxmlformats.org/officeDocument/2006/relationships/video" Target="https://www.youtube.com/embed/yhLsATwO0o4" TargetMode="External"/><Relationship Id="rId5" Type="http://schemas.openxmlformats.org/officeDocument/2006/relationships/image" Target="../media/image43.png"/><Relationship Id="rId4" Type="http://schemas.openxmlformats.org/officeDocument/2006/relationships/image" Target="../media/image3.tiff"/></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3.tiff"/><Relationship Id="rId1" Type="http://schemas.openxmlformats.org/officeDocument/2006/relationships/slideLayout" Target="../slideLayouts/slideLayout1.xml"/><Relationship Id="rId4" Type="http://schemas.openxmlformats.org/officeDocument/2006/relationships/hyperlink" Target="http://www.picserver.org/r/reporting.html"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7.jpg"/></Relationships>
</file>

<file path=ppt/slides/_rels/slide50.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hyperlink" Target="http://taller-investigacion1.wikispaces.com/Estructura+de+un+protocolo+de+investigaci%C3%B3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25_2536165.JPG"/>
          <p:cNvPicPr>
            <a:picLocks noChangeAspect="1"/>
          </p:cNvPicPr>
          <p:nvPr/>
        </p:nvPicPr>
        <p:blipFill>
          <a:blip r:embed="rId3" cstate="print"/>
          <a:stretch>
            <a:fillRect/>
          </a:stretch>
        </p:blipFill>
        <p:spPr>
          <a:xfrm>
            <a:off x="0" y="0"/>
            <a:ext cx="9144000" cy="6858000"/>
          </a:xfrm>
          <a:prstGeom prst="rect">
            <a:avLst/>
          </a:prstGeom>
        </p:spPr>
      </p:pic>
      <p:sp>
        <p:nvSpPr>
          <p:cNvPr id="2" name="Title 1"/>
          <p:cNvSpPr>
            <a:spLocks noGrp="1"/>
          </p:cNvSpPr>
          <p:nvPr>
            <p:ph type="ctrTitle"/>
          </p:nvPr>
        </p:nvSpPr>
        <p:spPr>
          <a:xfrm>
            <a:off x="685800" y="609601"/>
            <a:ext cx="7543800" cy="2590799"/>
          </a:xfrm>
        </p:spPr>
        <p:txBody>
          <a:bodyPr>
            <a:noAutofit/>
          </a:bodyPr>
          <a:lstStyle/>
          <a:p>
            <a:br>
              <a:rPr lang="en-US" sz="3600" dirty="0">
                <a:solidFill>
                  <a:schemeClr val="bg1"/>
                </a:solidFill>
              </a:rPr>
            </a:br>
            <a:br>
              <a:rPr lang="en-US" sz="3600" dirty="0">
                <a:solidFill>
                  <a:schemeClr val="bg1"/>
                </a:solidFill>
              </a:rPr>
            </a:br>
            <a:br>
              <a:rPr lang="en-US" sz="3600" dirty="0">
                <a:solidFill>
                  <a:schemeClr val="bg1"/>
                </a:solidFill>
              </a:rPr>
            </a:br>
            <a:r>
              <a:rPr lang="en-US" sz="3600" dirty="0">
                <a:solidFill>
                  <a:schemeClr val="bg1"/>
                </a:solidFill>
              </a:rPr>
              <a:t>The Silent Epidemic:</a:t>
            </a:r>
            <a:br>
              <a:rPr lang="en-US" sz="3600" dirty="0">
                <a:solidFill>
                  <a:schemeClr val="bg1"/>
                </a:solidFill>
              </a:rPr>
            </a:br>
            <a:r>
              <a:rPr lang="en-US" sz="3600" dirty="0">
                <a:solidFill>
                  <a:schemeClr val="bg1"/>
                </a:solidFill>
              </a:rPr>
              <a:t>Abuse, Neglect, and Exploitation of Individuals with Developmental Disabilities </a:t>
            </a:r>
            <a:br>
              <a:rPr lang="en-US" sz="3600" dirty="0">
                <a:solidFill>
                  <a:schemeClr val="bg1"/>
                </a:solidFill>
              </a:rPr>
            </a:br>
            <a:br>
              <a:rPr lang="en-US" sz="3600" dirty="0">
                <a:solidFill>
                  <a:schemeClr val="bg1"/>
                </a:solidFill>
              </a:rPr>
            </a:br>
            <a:r>
              <a:rPr lang="en-US" sz="3600" dirty="0">
                <a:solidFill>
                  <a:schemeClr val="bg1"/>
                </a:solidFill>
              </a:rPr>
              <a:t>Family Café Presentation</a:t>
            </a:r>
            <a:br>
              <a:rPr lang="en-US" sz="3600" dirty="0">
                <a:solidFill>
                  <a:schemeClr val="bg1"/>
                </a:solidFill>
              </a:rPr>
            </a:br>
            <a:r>
              <a:rPr lang="en-US" sz="3600" dirty="0">
                <a:solidFill>
                  <a:schemeClr val="bg1"/>
                </a:solidFill>
              </a:rPr>
              <a:t>June 2018</a:t>
            </a:r>
          </a:p>
        </p:txBody>
      </p:sp>
      <p:sp>
        <p:nvSpPr>
          <p:cNvPr id="3" name="Subtitle 2"/>
          <p:cNvSpPr>
            <a:spLocks noGrp="1"/>
          </p:cNvSpPr>
          <p:nvPr>
            <p:ph type="subTitle" idx="1"/>
          </p:nvPr>
        </p:nvSpPr>
        <p:spPr>
          <a:xfrm>
            <a:off x="5562600" y="5791200"/>
            <a:ext cx="3352800" cy="838200"/>
          </a:xfrm>
          <a:noFill/>
          <a:ln>
            <a:noFill/>
          </a:ln>
        </p:spPr>
        <p:txBody>
          <a:bodyPr>
            <a:normAutofit fontScale="25000" lnSpcReduction="20000"/>
          </a:bodyPr>
          <a:lstStyle/>
          <a:p>
            <a:pPr algn="r"/>
            <a:r>
              <a:rPr lang="en-US" sz="11200" b="1" dirty="0">
                <a:solidFill>
                  <a:schemeClr val="bg1"/>
                </a:solidFill>
                <a:latin typeface="+mj-lt"/>
              </a:rPr>
              <a:t>Barbara Palmer</a:t>
            </a:r>
          </a:p>
          <a:p>
            <a:pPr algn="r"/>
            <a:r>
              <a:rPr lang="en-US" sz="9600" b="1" dirty="0">
                <a:solidFill>
                  <a:schemeClr val="bg1"/>
                </a:solidFill>
                <a:latin typeface="+mj-lt"/>
              </a:rPr>
              <a:t>APD Director      </a:t>
            </a:r>
          </a:p>
          <a:p>
            <a:pPr algn="l"/>
            <a:r>
              <a:rPr lang="en-US" sz="2400" b="1" dirty="0">
                <a:solidFill>
                  <a:schemeClr val="bg1"/>
                </a:solidFill>
              </a:rPr>
              <a:t>                   </a:t>
            </a:r>
          </a:p>
        </p:txBody>
      </p:sp>
      <p:pic>
        <p:nvPicPr>
          <p:cNvPr id="7" name="Picture 6" descr="APD logo  WHITE (CMYK).png"/>
          <p:cNvPicPr>
            <a:picLocks noChangeAspect="1"/>
          </p:cNvPicPr>
          <p:nvPr/>
        </p:nvPicPr>
        <p:blipFill>
          <a:blip r:embed="rId4" cstate="print"/>
          <a:stretch>
            <a:fillRect/>
          </a:stretch>
        </p:blipFill>
        <p:spPr>
          <a:xfrm>
            <a:off x="228600" y="5486400"/>
            <a:ext cx="1447800" cy="913834"/>
          </a:xfrm>
          <a:prstGeom prst="rect">
            <a:avLst/>
          </a:prstGeom>
        </p:spPr>
      </p:pic>
      <p:sp>
        <p:nvSpPr>
          <p:cNvPr id="10" name="TextBox 9"/>
          <p:cNvSpPr txBox="1"/>
          <p:nvPr/>
        </p:nvSpPr>
        <p:spPr>
          <a:xfrm>
            <a:off x="5257800" y="4724400"/>
            <a:ext cx="3581400" cy="1169551"/>
          </a:xfrm>
          <a:prstGeom prst="rect">
            <a:avLst/>
          </a:prstGeom>
          <a:noFill/>
        </p:spPr>
        <p:txBody>
          <a:bodyPr wrap="square" rtlCol="0">
            <a:spAutoFit/>
          </a:bodyPr>
          <a:lstStyle/>
          <a:p>
            <a:pPr algn="r"/>
            <a:r>
              <a:rPr lang="en-US" sz="2800" b="1" dirty="0">
                <a:solidFill>
                  <a:schemeClr val="bg1"/>
                </a:solidFill>
                <a:latin typeface="+mj-lt"/>
              </a:rPr>
              <a:t>Rick</a:t>
            </a:r>
            <a:r>
              <a:rPr lang="en-US" sz="2800" b="1" dirty="0">
                <a:solidFill>
                  <a:schemeClr val="bg1"/>
                </a:solidFill>
              </a:rPr>
              <a:t> </a:t>
            </a:r>
            <a:r>
              <a:rPr lang="en-US" sz="2800" b="1" dirty="0">
                <a:solidFill>
                  <a:schemeClr val="bg1"/>
                </a:solidFill>
                <a:latin typeface="+mj-lt"/>
              </a:rPr>
              <a:t>Scott</a:t>
            </a:r>
            <a:r>
              <a:rPr lang="en-US" sz="2800" b="1" dirty="0">
                <a:solidFill>
                  <a:schemeClr val="bg1"/>
                </a:solidFill>
              </a:rPr>
              <a:t>                             </a:t>
            </a:r>
            <a:r>
              <a:rPr lang="en-US" sz="2400" b="1" dirty="0">
                <a:solidFill>
                  <a:schemeClr val="bg1"/>
                </a:solidFill>
                <a:latin typeface="+mj-lt"/>
              </a:rPr>
              <a:t>Governor</a:t>
            </a:r>
          </a:p>
          <a:p>
            <a:endParaRPr lang="en-US" dirty="0"/>
          </a:p>
        </p:txBody>
      </p:sp>
      <p:sp>
        <p:nvSpPr>
          <p:cNvPr id="4" name="Slide Number Placeholder 3">
            <a:extLst>
              <a:ext uri="{FF2B5EF4-FFF2-40B4-BE49-F238E27FC236}">
                <a16:creationId xmlns:a16="http://schemas.microsoft.com/office/drawing/2014/main" id="{E944CA05-B6CE-4877-B8FC-67B0D8F90576}"/>
              </a:ext>
            </a:extLst>
          </p:cNvPr>
          <p:cNvSpPr>
            <a:spLocks noGrp="1"/>
          </p:cNvSpPr>
          <p:nvPr>
            <p:ph type="sldNum" sz="quarter" idx="12"/>
          </p:nvPr>
        </p:nvSpPr>
        <p:spPr/>
        <p:txBody>
          <a:bodyPr/>
          <a:lstStyle/>
          <a:p>
            <a:fld id="{B03C26E2-E557-4859-B8F1-F01B8D819792}" type="slidenum">
              <a:rPr lang="en-US" smtClean="0"/>
              <a:pPr/>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Budget powerpt.4 20102.png"/>
          <p:cNvPicPr>
            <a:picLocks noChangeAspect="1"/>
          </p:cNvPicPr>
          <p:nvPr/>
        </p:nvPicPr>
        <p:blipFill>
          <a:blip r:embed="rId2" cstate="print"/>
          <a:stretch>
            <a:fillRect/>
          </a:stretch>
        </p:blipFill>
        <p:spPr>
          <a:xfrm rot="10800000">
            <a:off x="38100" y="0"/>
            <a:ext cx="9144000" cy="6858000"/>
          </a:xfrm>
          <a:prstGeom prst="rect">
            <a:avLst/>
          </a:prstGeom>
        </p:spPr>
      </p:pic>
      <p:pic>
        <p:nvPicPr>
          <p:cNvPr id="3" name="Picture 2">
            <a:extLst>
              <a:ext uri="{FF2B5EF4-FFF2-40B4-BE49-F238E27FC236}">
                <a16:creationId xmlns:a16="http://schemas.microsoft.com/office/drawing/2014/main" id="{21D91817-29A4-4EF5-A78B-0FEF82C5DC45}"/>
              </a:ext>
            </a:extLst>
          </p:cNvPr>
          <p:cNvPicPr>
            <a:picLocks noChangeAspect="1"/>
          </p:cNvPicPr>
          <p:nvPr/>
        </p:nvPicPr>
        <p:blipFill>
          <a:blip r:embed="rId3"/>
          <a:stretch>
            <a:fillRect/>
          </a:stretch>
        </p:blipFill>
        <p:spPr>
          <a:xfrm>
            <a:off x="4610100" y="1928019"/>
            <a:ext cx="4344866" cy="2209800"/>
          </a:xfrm>
          <a:prstGeom prst="rect">
            <a:avLst/>
          </a:prstGeom>
          <a:ln w="88900" cap="sq" cmpd="thickThin">
            <a:solidFill>
              <a:srgbClr val="000000"/>
            </a:solidFill>
            <a:prstDash val="solid"/>
            <a:miter lim="800000"/>
          </a:ln>
          <a:effectLst>
            <a:innerShdw blurRad="76200">
              <a:srgbClr val="000000"/>
            </a:innerShdw>
          </a:effectLst>
        </p:spPr>
      </p:pic>
      <p:pic>
        <p:nvPicPr>
          <p:cNvPr id="4" name="Picture 3">
            <a:extLst>
              <a:ext uri="{FF2B5EF4-FFF2-40B4-BE49-F238E27FC236}">
                <a16:creationId xmlns:a16="http://schemas.microsoft.com/office/drawing/2014/main" id="{E6C97083-33CF-46EA-BD0F-7202AD733E9D}"/>
              </a:ext>
            </a:extLst>
          </p:cNvPr>
          <p:cNvPicPr>
            <a:picLocks noChangeAspect="1"/>
          </p:cNvPicPr>
          <p:nvPr/>
        </p:nvPicPr>
        <p:blipFill>
          <a:blip r:embed="rId4"/>
          <a:stretch>
            <a:fillRect/>
          </a:stretch>
        </p:blipFill>
        <p:spPr>
          <a:xfrm>
            <a:off x="489438" y="1981200"/>
            <a:ext cx="3733799" cy="2279661"/>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a:extLst>
              <a:ext uri="{FF2B5EF4-FFF2-40B4-BE49-F238E27FC236}">
                <a16:creationId xmlns:a16="http://schemas.microsoft.com/office/drawing/2014/main" id="{7F2671D5-937F-4004-BB4F-0C45354FE1A6}"/>
              </a:ext>
            </a:extLst>
          </p:cNvPr>
          <p:cNvPicPr>
            <a:picLocks noChangeAspect="1"/>
          </p:cNvPicPr>
          <p:nvPr/>
        </p:nvPicPr>
        <p:blipFill>
          <a:blip r:embed="rId5"/>
          <a:stretch>
            <a:fillRect/>
          </a:stretch>
        </p:blipFill>
        <p:spPr>
          <a:xfrm>
            <a:off x="3200400" y="4485090"/>
            <a:ext cx="4380538" cy="2148682"/>
          </a:xfrm>
          <a:prstGeom prst="rect">
            <a:avLst/>
          </a:prstGeom>
          <a:ln w="88900" cap="sq" cmpd="thickThin">
            <a:solidFill>
              <a:srgbClr val="000000"/>
            </a:solidFill>
            <a:prstDash val="solid"/>
            <a:miter lim="800000"/>
          </a:ln>
          <a:effectLst>
            <a:innerShdw blurRad="76200">
              <a:srgbClr val="000000"/>
            </a:innerShdw>
          </a:effectLst>
        </p:spPr>
      </p:pic>
      <p:sp>
        <p:nvSpPr>
          <p:cNvPr id="9" name="Title 8">
            <a:extLst>
              <a:ext uri="{FF2B5EF4-FFF2-40B4-BE49-F238E27FC236}">
                <a16:creationId xmlns:a16="http://schemas.microsoft.com/office/drawing/2014/main" id="{7095B260-05C6-458E-BFDA-11086CED9B49}"/>
              </a:ext>
            </a:extLst>
          </p:cNvPr>
          <p:cNvSpPr>
            <a:spLocks noGrp="1"/>
          </p:cNvSpPr>
          <p:nvPr>
            <p:ph type="title"/>
          </p:nvPr>
        </p:nvSpPr>
        <p:spPr/>
        <p:txBody>
          <a:bodyPr/>
          <a:lstStyle/>
          <a:p>
            <a:r>
              <a:rPr lang="en-US" dirty="0"/>
              <a:t>Rate of Victimization</a:t>
            </a:r>
          </a:p>
        </p:txBody>
      </p:sp>
      <p:sp>
        <p:nvSpPr>
          <p:cNvPr id="5" name="Slide Number Placeholder 4">
            <a:extLst>
              <a:ext uri="{FF2B5EF4-FFF2-40B4-BE49-F238E27FC236}">
                <a16:creationId xmlns:a16="http://schemas.microsoft.com/office/drawing/2014/main" id="{7BC334C2-09A7-4234-88C8-E43F4BBC57B2}"/>
              </a:ext>
            </a:extLst>
          </p:cNvPr>
          <p:cNvSpPr>
            <a:spLocks noGrp="1"/>
          </p:cNvSpPr>
          <p:nvPr>
            <p:ph type="sldNum" sz="quarter" idx="12"/>
          </p:nvPr>
        </p:nvSpPr>
        <p:spPr/>
        <p:txBody>
          <a:bodyPr/>
          <a:lstStyle/>
          <a:p>
            <a:fld id="{B03C26E2-E557-4859-B8F1-F01B8D819792}" type="slidenum">
              <a:rPr lang="en-US" smtClean="0"/>
              <a:pPr/>
              <a:t>10</a:t>
            </a:fld>
            <a:endParaRPr lang="en-US"/>
          </a:p>
        </p:txBody>
      </p:sp>
    </p:spTree>
    <p:extLst>
      <p:ext uri="{BB962C8B-B14F-4D97-AF65-F5344CB8AC3E}">
        <p14:creationId xmlns:p14="http://schemas.microsoft.com/office/powerpoint/2010/main" val="2993853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Budget powerpt.4 20102.png"/>
          <p:cNvPicPr>
            <a:picLocks noChangeAspect="1"/>
          </p:cNvPicPr>
          <p:nvPr/>
        </p:nvPicPr>
        <p:blipFill>
          <a:blip r:embed="rId2" cstate="print"/>
          <a:stretch>
            <a:fillRect/>
          </a:stretch>
        </p:blipFill>
        <p:spPr>
          <a:xfrm rot="10800000">
            <a:off x="38100" y="0"/>
            <a:ext cx="9144000" cy="6858000"/>
          </a:xfrm>
          <a:prstGeom prst="rect">
            <a:avLst/>
          </a:prstGeom>
        </p:spPr>
      </p:pic>
      <p:pic>
        <p:nvPicPr>
          <p:cNvPr id="5" name="Picture 4">
            <a:extLst>
              <a:ext uri="{FF2B5EF4-FFF2-40B4-BE49-F238E27FC236}">
                <a16:creationId xmlns:a16="http://schemas.microsoft.com/office/drawing/2014/main" id="{B80480EC-27EE-451E-8FEF-8BD73077DEED}"/>
              </a:ext>
            </a:extLst>
          </p:cNvPr>
          <p:cNvPicPr>
            <a:picLocks noChangeAspect="1"/>
          </p:cNvPicPr>
          <p:nvPr/>
        </p:nvPicPr>
        <p:blipFill>
          <a:blip r:embed="rId3"/>
          <a:stretch>
            <a:fillRect/>
          </a:stretch>
        </p:blipFill>
        <p:spPr>
          <a:xfrm>
            <a:off x="480645" y="1417638"/>
            <a:ext cx="3679443" cy="2454915"/>
          </a:xfrm>
          <a:prstGeom prst="rect">
            <a:avLst/>
          </a:prstGeom>
          <a:ln w="88900" cap="sq" cmpd="thickThin">
            <a:solidFill>
              <a:srgbClr val="000000"/>
            </a:solidFill>
            <a:prstDash val="solid"/>
            <a:miter lim="800000"/>
          </a:ln>
          <a:effectLst>
            <a:innerShdw blurRad="76200">
              <a:srgbClr val="000000"/>
            </a:innerShdw>
          </a:effectLst>
        </p:spPr>
      </p:pic>
      <p:pic>
        <p:nvPicPr>
          <p:cNvPr id="7" name="Picture 6">
            <a:extLst>
              <a:ext uri="{FF2B5EF4-FFF2-40B4-BE49-F238E27FC236}">
                <a16:creationId xmlns:a16="http://schemas.microsoft.com/office/drawing/2014/main" id="{D5FDC027-0DCC-4EA9-A2D5-31A93412FCE1}"/>
              </a:ext>
            </a:extLst>
          </p:cNvPr>
          <p:cNvPicPr>
            <a:picLocks noChangeAspect="1"/>
          </p:cNvPicPr>
          <p:nvPr/>
        </p:nvPicPr>
        <p:blipFill>
          <a:blip r:embed="rId4"/>
          <a:stretch>
            <a:fillRect/>
          </a:stretch>
        </p:blipFill>
        <p:spPr>
          <a:xfrm>
            <a:off x="4791808" y="1417638"/>
            <a:ext cx="3853214" cy="2534468"/>
          </a:xfrm>
          <a:prstGeom prst="rect">
            <a:avLst/>
          </a:prstGeom>
          <a:ln w="88900" cap="sq" cmpd="thickThin">
            <a:solidFill>
              <a:srgbClr val="000000"/>
            </a:solidFill>
            <a:prstDash val="solid"/>
            <a:miter lim="800000"/>
          </a:ln>
          <a:effectLst>
            <a:innerShdw blurRad="76200">
              <a:srgbClr val="000000"/>
            </a:innerShdw>
          </a:effectLst>
        </p:spPr>
      </p:pic>
      <p:pic>
        <p:nvPicPr>
          <p:cNvPr id="8" name="Picture 7">
            <a:extLst>
              <a:ext uri="{FF2B5EF4-FFF2-40B4-BE49-F238E27FC236}">
                <a16:creationId xmlns:a16="http://schemas.microsoft.com/office/drawing/2014/main" id="{BD7A27B7-C1C7-4728-A133-37EC4C87CEA3}"/>
              </a:ext>
            </a:extLst>
          </p:cNvPr>
          <p:cNvPicPr>
            <a:picLocks noChangeAspect="1"/>
          </p:cNvPicPr>
          <p:nvPr/>
        </p:nvPicPr>
        <p:blipFill>
          <a:blip r:embed="rId5"/>
          <a:stretch>
            <a:fillRect/>
          </a:stretch>
        </p:blipFill>
        <p:spPr>
          <a:xfrm>
            <a:off x="2743200" y="4540486"/>
            <a:ext cx="4343400" cy="1723352"/>
          </a:xfrm>
          <a:prstGeom prst="rect">
            <a:avLst/>
          </a:prstGeom>
          <a:ln w="88900" cap="sq" cmpd="thickThin">
            <a:solidFill>
              <a:srgbClr val="000000"/>
            </a:solidFill>
            <a:prstDash val="solid"/>
            <a:miter lim="800000"/>
          </a:ln>
          <a:effectLst>
            <a:innerShdw blurRad="76200">
              <a:srgbClr val="000000"/>
            </a:innerShdw>
          </a:effectLst>
        </p:spPr>
      </p:pic>
      <p:sp>
        <p:nvSpPr>
          <p:cNvPr id="9" name="Title 8">
            <a:extLst>
              <a:ext uri="{FF2B5EF4-FFF2-40B4-BE49-F238E27FC236}">
                <a16:creationId xmlns:a16="http://schemas.microsoft.com/office/drawing/2014/main" id="{7095B260-05C6-458E-BFDA-11086CED9B49}"/>
              </a:ext>
            </a:extLst>
          </p:cNvPr>
          <p:cNvSpPr>
            <a:spLocks noGrp="1"/>
          </p:cNvSpPr>
          <p:nvPr>
            <p:ph type="title"/>
          </p:nvPr>
        </p:nvSpPr>
        <p:spPr/>
        <p:txBody>
          <a:bodyPr/>
          <a:lstStyle/>
          <a:p>
            <a:r>
              <a:rPr lang="en-US" dirty="0"/>
              <a:t>National Data</a:t>
            </a:r>
          </a:p>
        </p:txBody>
      </p:sp>
      <p:sp>
        <p:nvSpPr>
          <p:cNvPr id="3" name="Slide Number Placeholder 2">
            <a:extLst>
              <a:ext uri="{FF2B5EF4-FFF2-40B4-BE49-F238E27FC236}">
                <a16:creationId xmlns:a16="http://schemas.microsoft.com/office/drawing/2014/main" id="{48204C2B-4E69-44B0-BDD5-D211D8939E47}"/>
              </a:ext>
            </a:extLst>
          </p:cNvPr>
          <p:cNvSpPr>
            <a:spLocks noGrp="1"/>
          </p:cNvSpPr>
          <p:nvPr>
            <p:ph type="sldNum" sz="quarter" idx="12"/>
          </p:nvPr>
        </p:nvSpPr>
        <p:spPr/>
        <p:txBody>
          <a:bodyPr/>
          <a:lstStyle/>
          <a:p>
            <a:fld id="{B03C26E2-E557-4859-B8F1-F01B8D819792}" type="slidenum">
              <a:rPr lang="en-US" smtClean="0"/>
              <a:pPr/>
              <a:t>11</a:t>
            </a:fld>
            <a:endParaRPr lang="en-US"/>
          </a:p>
        </p:txBody>
      </p:sp>
    </p:spTree>
    <p:extLst>
      <p:ext uri="{BB962C8B-B14F-4D97-AF65-F5344CB8AC3E}">
        <p14:creationId xmlns:p14="http://schemas.microsoft.com/office/powerpoint/2010/main" val="332881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Budget powerpt.4 20102.png"/>
          <p:cNvPicPr>
            <a:picLocks noChangeAspect="1"/>
          </p:cNvPicPr>
          <p:nvPr/>
        </p:nvPicPr>
        <p:blipFill>
          <a:blip r:embed="rId2" cstate="print"/>
          <a:stretch>
            <a:fillRect/>
          </a:stretch>
        </p:blipFill>
        <p:spPr>
          <a:xfrm rot="10800000">
            <a:off x="0" y="2931"/>
            <a:ext cx="9144000" cy="6858000"/>
          </a:xfrm>
          <a:prstGeom prst="rect">
            <a:avLst/>
          </a:prstGeom>
        </p:spPr>
      </p:pic>
      <p:sp>
        <p:nvSpPr>
          <p:cNvPr id="9" name="Title 8">
            <a:extLst>
              <a:ext uri="{FF2B5EF4-FFF2-40B4-BE49-F238E27FC236}">
                <a16:creationId xmlns:a16="http://schemas.microsoft.com/office/drawing/2014/main" id="{69347409-2B31-4442-A24D-B530C225DBF4}"/>
              </a:ext>
            </a:extLst>
          </p:cNvPr>
          <p:cNvSpPr>
            <a:spLocks noGrp="1"/>
          </p:cNvSpPr>
          <p:nvPr>
            <p:ph type="title"/>
          </p:nvPr>
        </p:nvSpPr>
        <p:spPr/>
        <p:txBody>
          <a:bodyPr/>
          <a:lstStyle/>
          <a:p>
            <a:r>
              <a:rPr lang="en-US" dirty="0"/>
              <a:t>National Data</a:t>
            </a:r>
          </a:p>
        </p:txBody>
      </p:sp>
      <p:sp>
        <p:nvSpPr>
          <p:cNvPr id="10" name="Text Placeholder 9">
            <a:extLst>
              <a:ext uri="{FF2B5EF4-FFF2-40B4-BE49-F238E27FC236}">
                <a16:creationId xmlns:a16="http://schemas.microsoft.com/office/drawing/2014/main" id="{3E6022B7-7E64-428B-864E-6A7BC35A0EFC}"/>
              </a:ext>
            </a:extLst>
          </p:cNvPr>
          <p:cNvSpPr>
            <a:spLocks noGrp="1"/>
          </p:cNvSpPr>
          <p:nvPr>
            <p:ph type="body" idx="1"/>
          </p:nvPr>
        </p:nvSpPr>
        <p:spPr/>
        <p:txBody>
          <a:bodyPr>
            <a:normAutofit/>
          </a:bodyPr>
          <a:lstStyle/>
          <a:p>
            <a:r>
              <a:rPr lang="en-US" sz="2000" dirty="0"/>
              <a:t>Victim Relationship to Offender</a:t>
            </a:r>
          </a:p>
        </p:txBody>
      </p:sp>
      <p:sp>
        <p:nvSpPr>
          <p:cNvPr id="12" name="Text Placeholder 11">
            <a:extLst>
              <a:ext uri="{FF2B5EF4-FFF2-40B4-BE49-F238E27FC236}">
                <a16:creationId xmlns:a16="http://schemas.microsoft.com/office/drawing/2014/main" id="{0746FC2D-B6CF-498A-A57B-98375953FD18}"/>
              </a:ext>
            </a:extLst>
          </p:cNvPr>
          <p:cNvSpPr>
            <a:spLocks noGrp="1"/>
          </p:cNvSpPr>
          <p:nvPr>
            <p:ph type="body" sz="quarter" idx="3"/>
          </p:nvPr>
        </p:nvSpPr>
        <p:spPr/>
        <p:txBody>
          <a:bodyPr>
            <a:normAutofit/>
          </a:bodyPr>
          <a:lstStyle/>
          <a:p>
            <a:r>
              <a:rPr lang="en-US" sz="2000" dirty="0"/>
              <a:t>Child Victims of Abuse and Neglect</a:t>
            </a:r>
          </a:p>
        </p:txBody>
      </p:sp>
      <p:pic>
        <p:nvPicPr>
          <p:cNvPr id="14" name="Picture 13">
            <a:extLst>
              <a:ext uri="{FF2B5EF4-FFF2-40B4-BE49-F238E27FC236}">
                <a16:creationId xmlns:a16="http://schemas.microsoft.com/office/drawing/2014/main" id="{E154AE6E-A329-4CDD-B581-1734A9923E9E}"/>
              </a:ext>
            </a:extLst>
          </p:cNvPr>
          <p:cNvPicPr>
            <a:picLocks noChangeAspect="1"/>
          </p:cNvPicPr>
          <p:nvPr/>
        </p:nvPicPr>
        <p:blipFill>
          <a:blip r:embed="rId3"/>
          <a:stretch>
            <a:fillRect/>
          </a:stretch>
        </p:blipFill>
        <p:spPr>
          <a:xfrm>
            <a:off x="152400" y="2174875"/>
            <a:ext cx="4344988" cy="3311525"/>
          </a:xfrm>
          <a:prstGeom prst="rect">
            <a:avLst/>
          </a:prstGeom>
        </p:spPr>
      </p:pic>
      <p:pic>
        <p:nvPicPr>
          <p:cNvPr id="18" name="Picture 17">
            <a:extLst>
              <a:ext uri="{FF2B5EF4-FFF2-40B4-BE49-F238E27FC236}">
                <a16:creationId xmlns:a16="http://schemas.microsoft.com/office/drawing/2014/main" id="{0CB9CD25-776F-40A6-B3F0-FDC2E6217D43}"/>
              </a:ext>
            </a:extLst>
          </p:cNvPr>
          <p:cNvPicPr>
            <a:picLocks noChangeAspect="1"/>
          </p:cNvPicPr>
          <p:nvPr/>
        </p:nvPicPr>
        <p:blipFill>
          <a:blip r:embed="rId4"/>
          <a:stretch>
            <a:fillRect/>
          </a:stretch>
        </p:blipFill>
        <p:spPr>
          <a:xfrm>
            <a:off x="4645025" y="2145566"/>
            <a:ext cx="4346575" cy="3340834"/>
          </a:xfrm>
          <a:prstGeom prst="rect">
            <a:avLst/>
          </a:prstGeom>
        </p:spPr>
      </p:pic>
      <p:sp>
        <p:nvSpPr>
          <p:cNvPr id="3" name="Slide Number Placeholder 2">
            <a:extLst>
              <a:ext uri="{FF2B5EF4-FFF2-40B4-BE49-F238E27FC236}">
                <a16:creationId xmlns:a16="http://schemas.microsoft.com/office/drawing/2014/main" id="{62FD33FE-59B3-4050-9C4F-31E3818683CE}"/>
              </a:ext>
            </a:extLst>
          </p:cNvPr>
          <p:cNvSpPr>
            <a:spLocks noGrp="1"/>
          </p:cNvSpPr>
          <p:nvPr>
            <p:ph type="sldNum" sz="quarter" idx="12"/>
          </p:nvPr>
        </p:nvSpPr>
        <p:spPr/>
        <p:txBody>
          <a:bodyPr/>
          <a:lstStyle/>
          <a:p>
            <a:fld id="{B03C26E2-E557-4859-B8F1-F01B8D819792}" type="slidenum">
              <a:rPr lang="en-US" smtClean="0"/>
              <a:pPr/>
              <a:t>12</a:t>
            </a:fld>
            <a:endParaRPr lang="en-US"/>
          </a:p>
        </p:txBody>
      </p:sp>
    </p:spTree>
    <p:extLst>
      <p:ext uri="{BB962C8B-B14F-4D97-AF65-F5344CB8AC3E}">
        <p14:creationId xmlns:p14="http://schemas.microsoft.com/office/powerpoint/2010/main" val="1359177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Budget powerpt.4 20102.png"/>
          <p:cNvPicPr>
            <a:picLocks noChangeAspect="1"/>
          </p:cNvPicPr>
          <p:nvPr/>
        </p:nvPicPr>
        <p:blipFill>
          <a:blip r:embed="rId3" cstate="print"/>
          <a:stretch>
            <a:fillRect/>
          </a:stretch>
        </p:blipFill>
        <p:spPr>
          <a:xfrm rot="10800000">
            <a:off x="0" y="0"/>
            <a:ext cx="9144000" cy="6858000"/>
          </a:xfrm>
          <a:prstGeom prst="rect">
            <a:avLst/>
          </a:prstGeom>
        </p:spPr>
      </p:pic>
      <p:sp>
        <p:nvSpPr>
          <p:cNvPr id="3" name="Title 2">
            <a:extLst>
              <a:ext uri="{FF2B5EF4-FFF2-40B4-BE49-F238E27FC236}">
                <a16:creationId xmlns:a16="http://schemas.microsoft.com/office/drawing/2014/main" id="{1B1997EF-888B-44B0-9E35-41E7BB56569C}"/>
              </a:ext>
            </a:extLst>
          </p:cNvPr>
          <p:cNvSpPr>
            <a:spLocks noGrp="1"/>
          </p:cNvSpPr>
          <p:nvPr>
            <p:ph type="title"/>
          </p:nvPr>
        </p:nvSpPr>
        <p:spPr/>
        <p:txBody>
          <a:bodyPr>
            <a:normAutofit/>
          </a:bodyPr>
          <a:lstStyle/>
          <a:p>
            <a:r>
              <a:rPr lang="en-US" dirty="0"/>
              <a:t>Frequency of Sexual Abuse</a:t>
            </a:r>
          </a:p>
        </p:txBody>
      </p:sp>
      <p:graphicFrame>
        <p:nvGraphicFramePr>
          <p:cNvPr id="9" name="Content Placeholder 8">
            <a:extLst>
              <a:ext uri="{FF2B5EF4-FFF2-40B4-BE49-F238E27FC236}">
                <a16:creationId xmlns:a16="http://schemas.microsoft.com/office/drawing/2014/main" id="{7932D8C7-4646-4B97-83D8-21707A5119C5}"/>
              </a:ext>
            </a:extLst>
          </p:cNvPr>
          <p:cNvGraphicFramePr>
            <a:graphicFrameLocks noGrp="1"/>
          </p:cNvGraphicFramePr>
          <p:nvPr>
            <p:ph sz="half" idx="1"/>
            <p:extLst>
              <p:ext uri="{D42A27DB-BD31-4B8C-83A1-F6EECF244321}">
                <p14:modId xmlns:p14="http://schemas.microsoft.com/office/powerpoint/2010/main" val="258653136"/>
              </p:ext>
            </p:extLst>
          </p:nvPr>
        </p:nvGraphicFramePr>
        <p:xfrm>
          <a:off x="457199" y="1600200"/>
          <a:ext cx="5295899" cy="4525963"/>
        </p:xfrm>
        <a:graphic>
          <a:graphicData uri="http://schemas.openxmlformats.org/drawingml/2006/chart">
            <c:chart xmlns:c="http://schemas.openxmlformats.org/drawingml/2006/chart" xmlns:r="http://schemas.openxmlformats.org/officeDocument/2006/relationships" r:id="rId4"/>
          </a:graphicData>
        </a:graphic>
      </p:graphicFrame>
      <p:pic>
        <p:nvPicPr>
          <p:cNvPr id="12" name="Picture 11">
            <a:extLst>
              <a:ext uri="{FF2B5EF4-FFF2-40B4-BE49-F238E27FC236}">
                <a16:creationId xmlns:a16="http://schemas.microsoft.com/office/drawing/2014/main" id="{6C4D326B-963C-49A5-B229-4AC54E8A1F9D}"/>
              </a:ext>
            </a:extLst>
          </p:cNvPr>
          <p:cNvPicPr>
            <a:picLocks noChangeAspect="1"/>
          </p:cNvPicPr>
          <p:nvPr/>
        </p:nvPicPr>
        <p:blipFill>
          <a:blip r:embed="rId5"/>
          <a:stretch>
            <a:fillRect/>
          </a:stretch>
        </p:blipFill>
        <p:spPr>
          <a:xfrm>
            <a:off x="3200400" y="6060526"/>
            <a:ext cx="4267200" cy="419038"/>
          </a:xfrm>
          <a:prstGeom prst="rect">
            <a:avLst/>
          </a:prstGeom>
        </p:spPr>
      </p:pic>
      <p:pic>
        <p:nvPicPr>
          <p:cNvPr id="10" name="Content Placeholder 9">
            <a:extLst>
              <a:ext uri="{FF2B5EF4-FFF2-40B4-BE49-F238E27FC236}">
                <a16:creationId xmlns:a16="http://schemas.microsoft.com/office/drawing/2014/main" id="{A1E83E70-82C9-46BA-9533-BFF80B93F9CD}"/>
              </a:ext>
            </a:extLst>
          </p:cNvPr>
          <p:cNvPicPr>
            <a:picLocks noGrp="1" noChangeAspect="1"/>
          </p:cNvPicPr>
          <p:nvPr>
            <p:ph sz="half" idx="2"/>
          </p:nvPr>
        </p:nvPicPr>
        <p:blipFill>
          <a:blip r:embed="rId6" cstate="print">
            <a:extLst>
              <a:ext uri="{28A0092B-C50C-407E-A947-70E740481C1C}">
                <a14:useLocalDpi xmlns:a14="http://schemas.microsoft.com/office/drawing/2010/main" val="0"/>
              </a:ext>
            </a:extLst>
          </a:blip>
          <a:stretch>
            <a:fillRect/>
          </a:stretch>
        </p:blipFill>
        <p:spPr>
          <a:xfrm>
            <a:off x="5753099" y="2438400"/>
            <a:ext cx="2398547" cy="2302605"/>
          </a:xfrm>
        </p:spPr>
      </p:pic>
      <p:sp>
        <p:nvSpPr>
          <p:cNvPr id="4" name="Slide Number Placeholder 3">
            <a:extLst>
              <a:ext uri="{FF2B5EF4-FFF2-40B4-BE49-F238E27FC236}">
                <a16:creationId xmlns:a16="http://schemas.microsoft.com/office/drawing/2014/main" id="{668C7E7B-D63A-460F-AA14-3DF670A54219}"/>
              </a:ext>
            </a:extLst>
          </p:cNvPr>
          <p:cNvSpPr>
            <a:spLocks noGrp="1"/>
          </p:cNvSpPr>
          <p:nvPr>
            <p:ph type="sldNum" sz="quarter" idx="12"/>
          </p:nvPr>
        </p:nvSpPr>
        <p:spPr/>
        <p:txBody>
          <a:bodyPr/>
          <a:lstStyle/>
          <a:p>
            <a:fld id="{B03C26E2-E557-4859-B8F1-F01B8D819792}" type="slidenum">
              <a:rPr lang="en-US" smtClean="0"/>
              <a:pPr/>
              <a:t>13</a:t>
            </a:fld>
            <a:endParaRPr lang="en-US"/>
          </a:p>
        </p:txBody>
      </p:sp>
    </p:spTree>
    <p:extLst>
      <p:ext uri="{BB962C8B-B14F-4D97-AF65-F5344CB8AC3E}">
        <p14:creationId xmlns:p14="http://schemas.microsoft.com/office/powerpoint/2010/main" val="3405950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Budget powerpt.4 20102.png"/>
          <p:cNvPicPr>
            <a:picLocks noChangeAspect="1"/>
          </p:cNvPicPr>
          <p:nvPr/>
        </p:nvPicPr>
        <p:blipFill>
          <a:blip r:embed="rId3" cstate="print"/>
          <a:stretch>
            <a:fillRect/>
          </a:stretch>
        </p:blipFill>
        <p:spPr>
          <a:xfrm rot="10800000">
            <a:off x="0" y="0"/>
            <a:ext cx="9144000" cy="6858000"/>
          </a:xfrm>
          <a:prstGeom prst="rect">
            <a:avLst/>
          </a:prstGeom>
        </p:spPr>
      </p:pic>
      <p:sp>
        <p:nvSpPr>
          <p:cNvPr id="3" name="Title 2">
            <a:extLst>
              <a:ext uri="{FF2B5EF4-FFF2-40B4-BE49-F238E27FC236}">
                <a16:creationId xmlns:a16="http://schemas.microsoft.com/office/drawing/2014/main" id="{4F414A38-F76E-43EF-AAD5-977D8F91B2FF}"/>
              </a:ext>
            </a:extLst>
          </p:cNvPr>
          <p:cNvSpPr>
            <a:spLocks noGrp="1"/>
          </p:cNvSpPr>
          <p:nvPr>
            <p:ph type="title"/>
          </p:nvPr>
        </p:nvSpPr>
        <p:spPr/>
        <p:txBody>
          <a:bodyPr/>
          <a:lstStyle/>
          <a:p>
            <a:r>
              <a:rPr lang="en-US" dirty="0"/>
              <a:t>Frequency of Bullying</a:t>
            </a:r>
          </a:p>
        </p:txBody>
      </p:sp>
      <p:sp>
        <p:nvSpPr>
          <p:cNvPr id="4" name="Text Placeholder 3">
            <a:extLst>
              <a:ext uri="{FF2B5EF4-FFF2-40B4-BE49-F238E27FC236}">
                <a16:creationId xmlns:a16="http://schemas.microsoft.com/office/drawing/2014/main" id="{9F5473EA-44D0-4A8F-9E50-9E7F62BD47E0}"/>
              </a:ext>
            </a:extLst>
          </p:cNvPr>
          <p:cNvSpPr>
            <a:spLocks noGrp="1"/>
          </p:cNvSpPr>
          <p:nvPr>
            <p:ph type="body" idx="1"/>
          </p:nvPr>
        </p:nvSpPr>
        <p:spPr>
          <a:xfrm>
            <a:off x="457200" y="1295401"/>
            <a:ext cx="4040188" cy="396876"/>
          </a:xfrm>
        </p:spPr>
        <p:txBody>
          <a:bodyPr>
            <a:normAutofit fontScale="92500" lnSpcReduction="10000"/>
          </a:bodyPr>
          <a:lstStyle/>
          <a:p>
            <a:r>
              <a:rPr lang="en-US" dirty="0"/>
              <a:t>           More than Once</a:t>
            </a:r>
          </a:p>
        </p:txBody>
      </p:sp>
      <p:graphicFrame>
        <p:nvGraphicFramePr>
          <p:cNvPr id="11" name="Content Placeholder 10">
            <a:extLst>
              <a:ext uri="{FF2B5EF4-FFF2-40B4-BE49-F238E27FC236}">
                <a16:creationId xmlns:a16="http://schemas.microsoft.com/office/drawing/2014/main" id="{9239EC6E-41A1-440D-831D-FC6027202D12}"/>
              </a:ext>
            </a:extLst>
          </p:cNvPr>
          <p:cNvGraphicFramePr>
            <a:graphicFrameLocks noGrp="1"/>
          </p:cNvGraphicFramePr>
          <p:nvPr>
            <p:ph sz="half" idx="2"/>
            <p:extLst>
              <p:ext uri="{D42A27DB-BD31-4B8C-83A1-F6EECF244321}">
                <p14:modId xmlns:p14="http://schemas.microsoft.com/office/powerpoint/2010/main" val="229290125"/>
              </p:ext>
            </p:extLst>
          </p:nvPr>
        </p:nvGraphicFramePr>
        <p:xfrm>
          <a:off x="457200" y="1692276"/>
          <a:ext cx="4040188" cy="4433887"/>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 Placeholder 5">
            <a:extLst>
              <a:ext uri="{FF2B5EF4-FFF2-40B4-BE49-F238E27FC236}">
                <a16:creationId xmlns:a16="http://schemas.microsoft.com/office/drawing/2014/main" id="{86EFD479-16DA-48F1-AB9E-E9FE57EF0378}"/>
              </a:ext>
            </a:extLst>
          </p:cNvPr>
          <p:cNvSpPr>
            <a:spLocks noGrp="1"/>
          </p:cNvSpPr>
          <p:nvPr>
            <p:ph type="body" sz="quarter" idx="3"/>
          </p:nvPr>
        </p:nvSpPr>
        <p:spPr>
          <a:xfrm>
            <a:off x="4645025" y="1219201"/>
            <a:ext cx="4041775" cy="473076"/>
          </a:xfrm>
        </p:spPr>
        <p:txBody>
          <a:bodyPr/>
          <a:lstStyle/>
          <a:p>
            <a:r>
              <a:rPr lang="en-US" dirty="0"/>
              <a:t>        More that 10 times</a:t>
            </a:r>
          </a:p>
        </p:txBody>
      </p:sp>
      <p:graphicFrame>
        <p:nvGraphicFramePr>
          <p:cNvPr id="14" name="Content Placeholder 13">
            <a:extLst>
              <a:ext uri="{FF2B5EF4-FFF2-40B4-BE49-F238E27FC236}">
                <a16:creationId xmlns:a16="http://schemas.microsoft.com/office/drawing/2014/main" id="{4D8354A8-E34A-4829-BE54-B37C42E67BBF}"/>
              </a:ext>
            </a:extLst>
          </p:cNvPr>
          <p:cNvGraphicFramePr>
            <a:graphicFrameLocks noGrp="1"/>
          </p:cNvGraphicFramePr>
          <p:nvPr>
            <p:ph sz="quarter" idx="4"/>
            <p:extLst>
              <p:ext uri="{D42A27DB-BD31-4B8C-83A1-F6EECF244321}">
                <p14:modId xmlns:p14="http://schemas.microsoft.com/office/powerpoint/2010/main" val="1453925453"/>
              </p:ext>
            </p:extLst>
          </p:nvPr>
        </p:nvGraphicFramePr>
        <p:xfrm>
          <a:off x="4645025" y="1692276"/>
          <a:ext cx="4041775" cy="4433887"/>
        </p:xfrm>
        <a:graphic>
          <a:graphicData uri="http://schemas.openxmlformats.org/drawingml/2006/chart">
            <c:chart xmlns:c="http://schemas.openxmlformats.org/drawingml/2006/chart" xmlns:r="http://schemas.openxmlformats.org/officeDocument/2006/relationships" r:id="rId5"/>
          </a:graphicData>
        </a:graphic>
      </p:graphicFrame>
      <p:pic>
        <p:nvPicPr>
          <p:cNvPr id="15" name="Picture 14">
            <a:extLst>
              <a:ext uri="{FF2B5EF4-FFF2-40B4-BE49-F238E27FC236}">
                <a16:creationId xmlns:a16="http://schemas.microsoft.com/office/drawing/2014/main" id="{03C4991E-EBFE-4EDA-8576-1F4329080415}"/>
              </a:ext>
            </a:extLst>
          </p:cNvPr>
          <p:cNvPicPr>
            <a:picLocks noChangeAspect="1"/>
          </p:cNvPicPr>
          <p:nvPr/>
        </p:nvPicPr>
        <p:blipFill>
          <a:blip r:embed="rId6"/>
          <a:stretch>
            <a:fillRect/>
          </a:stretch>
        </p:blipFill>
        <p:spPr>
          <a:xfrm>
            <a:off x="3429000" y="6292058"/>
            <a:ext cx="4267200" cy="419038"/>
          </a:xfrm>
          <a:prstGeom prst="rect">
            <a:avLst/>
          </a:prstGeom>
        </p:spPr>
      </p:pic>
      <p:sp>
        <p:nvSpPr>
          <p:cNvPr id="5" name="Slide Number Placeholder 4">
            <a:extLst>
              <a:ext uri="{FF2B5EF4-FFF2-40B4-BE49-F238E27FC236}">
                <a16:creationId xmlns:a16="http://schemas.microsoft.com/office/drawing/2014/main" id="{1754CF45-2369-4DBA-B83D-75BB69C89790}"/>
              </a:ext>
            </a:extLst>
          </p:cNvPr>
          <p:cNvSpPr>
            <a:spLocks noGrp="1"/>
          </p:cNvSpPr>
          <p:nvPr>
            <p:ph type="sldNum" sz="quarter" idx="12"/>
          </p:nvPr>
        </p:nvSpPr>
        <p:spPr/>
        <p:txBody>
          <a:bodyPr/>
          <a:lstStyle/>
          <a:p>
            <a:fld id="{B03C26E2-E557-4859-B8F1-F01B8D819792}" type="slidenum">
              <a:rPr lang="en-US" smtClean="0"/>
              <a:pPr/>
              <a:t>14</a:t>
            </a:fld>
            <a:endParaRPr lang="en-US"/>
          </a:p>
        </p:txBody>
      </p:sp>
    </p:spTree>
    <p:extLst>
      <p:ext uri="{BB962C8B-B14F-4D97-AF65-F5344CB8AC3E}">
        <p14:creationId xmlns:p14="http://schemas.microsoft.com/office/powerpoint/2010/main" val="4060961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Budget powerpt.4 20102.png"/>
          <p:cNvPicPr>
            <a:picLocks noChangeAspect="1"/>
          </p:cNvPicPr>
          <p:nvPr/>
        </p:nvPicPr>
        <p:blipFill>
          <a:blip r:embed="rId3" cstate="print"/>
          <a:stretch>
            <a:fillRect/>
          </a:stretch>
        </p:blipFill>
        <p:spPr>
          <a:xfrm rot="10800000">
            <a:off x="0" y="0"/>
            <a:ext cx="9144000" cy="6858000"/>
          </a:xfrm>
          <a:prstGeom prst="rect">
            <a:avLst/>
          </a:prstGeom>
        </p:spPr>
      </p:pic>
      <p:sp>
        <p:nvSpPr>
          <p:cNvPr id="3" name="Title 2">
            <a:extLst>
              <a:ext uri="{FF2B5EF4-FFF2-40B4-BE49-F238E27FC236}">
                <a16:creationId xmlns:a16="http://schemas.microsoft.com/office/drawing/2014/main" id="{A02225FB-0251-4615-878B-110BFE8C48BF}"/>
              </a:ext>
            </a:extLst>
          </p:cNvPr>
          <p:cNvSpPr>
            <a:spLocks noGrp="1"/>
          </p:cNvSpPr>
          <p:nvPr>
            <p:ph type="title"/>
          </p:nvPr>
        </p:nvSpPr>
        <p:spPr/>
        <p:txBody>
          <a:bodyPr>
            <a:normAutofit fontScale="90000"/>
          </a:bodyPr>
          <a:lstStyle/>
          <a:p>
            <a:r>
              <a:rPr lang="en-US" dirty="0"/>
              <a:t>Frequency of Neglect and          Financial Exploitation</a:t>
            </a:r>
          </a:p>
        </p:txBody>
      </p:sp>
      <p:graphicFrame>
        <p:nvGraphicFramePr>
          <p:cNvPr id="11" name="Content Placeholder 10">
            <a:extLst>
              <a:ext uri="{FF2B5EF4-FFF2-40B4-BE49-F238E27FC236}">
                <a16:creationId xmlns:a16="http://schemas.microsoft.com/office/drawing/2014/main" id="{9D343881-ACC4-4262-88AA-4EF954473EA3}"/>
              </a:ext>
            </a:extLst>
          </p:cNvPr>
          <p:cNvGraphicFramePr>
            <a:graphicFrameLocks noGrp="1"/>
          </p:cNvGraphicFramePr>
          <p:nvPr>
            <p:ph idx="1"/>
            <p:extLst>
              <p:ext uri="{D42A27DB-BD31-4B8C-83A1-F6EECF244321}">
                <p14:modId xmlns:p14="http://schemas.microsoft.com/office/powerpoint/2010/main" val="456964194"/>
              </p:ext>
            </p:extLst>
          </p:nvPr>
        </p:nvGraphicFramePr>
        <p:xfrm>
          <a:off x="609600" y="1692275"/>
          <a:ext cx="8255976" cy="4433887"/>
        </p:xfrm>
        <a:graphic>
          <a:graphicData uri="http://schemas.openxmlformats.org/drawingml/2006/chart">
            <c:chart xmlns:c="http://schemas.openxmlformats.org/drawingml/2006/chart" xmlns:r="http://schemas.openxmlformats.org/officeDocument/2006/relationships" r:id="rId4"/>
          </a:graphicData>
        </a:graphic>
      </p:graphicFrame>
      <p:pic>
        <p:nvPicPr>
          <p:cNvPr id="12" name="Picture 11">
            <a:extLst>
              <a:ext uri="{FF2B5EF4-FFF2-40B4-BE49-F238E27FC236}">
                <a16:creationId xmlns:a16="http://schemas.microsoft.com/office/drawing/2014/main" id="{F1B24434-ED7C-4CB8-BB4F-C54D89C5B1D0}"/>
              </a:ext>
            </a:extLst>
          </p:cNvPr>
          <p:cNvPicPr>
            <a:picLocks noChangeAspect="1"/>
          </p:cNvPicPr>
          <p:nvPr/>
        </p:nvPicPr>
        <p:blipFill>
          <a:blip r:embed="rId5"/>
          <a:stretch>
            <a:fillRect/>
          </a:stretch>
        </p:blipFill>
        <p:spPr>
          <a:xfrm>
            <a:off x="3962401" y="6282563"/>
            <a:ext cx="4419600" cy="419038"/>
          </a:xfrm>
          <a:prstGeom prst="rect">
            <a:avLst/>
          </a:prstGeom>
        </p:spPr>
      </p:pic>
      <p:sp>
        <p:nvSpPr>
          <p:cNvPr id="4" name="Slide Number Placeholder 3">
            <a:extLst>
              <a:ext uri="{FF2B5EF4-FFF2-40B4-BE49-F238E27FC236}">
                <a16:creationId xmlns:a16="http://schemas.microsoft.com/office/drawing/2014/main" id="{1E3363A2-7232-49AE-AAA6-43FFF0347EC0}"/>
              </a:ext>
            </a:extLst>
          </p:cNvPr>
          <p:cNvSpPr>
            <a:spLocks noGrp="1"/>
          </p:cNvSpPr>
          <p:nvPr>
            <p:ph type="sldNum" sz="quarter" idx="12"/>
          </p:nvPr>
        </p:nvSpPr>
        <p:spPr/>
        <p:txBody>
          <a:bodyPr/>
          <a:lstStyle/>
          <a:p>
            <a:fld id="{B03C26E2-E557-4859-B8F1-F01B8D819792}" type="slidenum">
              <a:rPr lang="en-US" smtClean="0"/>
              <a:pPr/>
              <a:t>15</a:t>
            </a:fld>
            <a:endParaRPr lang="en-US"/>
          </a:p>
        </p:txBody>
      </p:sp>
    </p:spTree>
    <p:extLst>
      <p:ext uri="{BB962C8B-B14F-4D97-AF65-F5344CB8AC3E}">
        <p14:creationId xmlns:p14="http://schemas.microsoft.com/office/powerpoint/2010/main" val="11702812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Budget powerpt.4 20102.png"/>
          <p:cNvPicPr>
            <a:picLocks noChangeAspect="1"/>
          </p:cNvPicPr>
          <p:nvPr/>
        </p:nvPicPr>
        <p:blipFill>
          <a:blip r:embed="rId3" cstate="print"/>
          <a:stretch>
            <a:fillRect/>
          </a:stretch>
        </p:blipFill>
        <p:spPr>
          <a:xfrm rot="10800000">
            <a:off x="0" y="0"/>
            <a:ext cx="9144000" cy="6858000"/>
          </a:xfrm>
          <a:prstGeom prst="rect">
            <a:avLst/>
          </a:prstGeom>
        </p:spPr>
      </p:pic>
      <p:sp>
        <p:nvSpPr>
          <p:cNvPr id="3" name="Title 2">
            <a:extLst>
              <a:ext uri="{FF2B5EF4-FFF2-40B4-BE49-F238E27FC236}">
                <a16:creationId xmlns:a16="http://schemas.microsoft.com/office/drawing/2014/main" id="{A02225FB-0251-4615-878B-110BFE8C48BF}"/>
              </a:ext>
            </a:extLst>
          </p:cNvPr>
          <p:cNvSpPr>
            <a:spLocks noGrp="1"/>
          </p:cNvSpPr>
          <p:nvPr>
            <p:ph type="title"/>
          </p:nvPr>
        </p:nvSpPr>
        <p:spPr>
          <a:xfrm>
            <a:off x="400489" y="129819"/>
            <a:ext cx="8229600" cy="748107"/>
          </a:xfrm>
        </p:spPr>
        <p:txBody>
          <a:bodyPr>
            <a:normAutofit/>
          </a:bodyPr>
          <a:lstStyle/>
          <a:p>
            <a:r>
              <a:rPr lang="en-US" sz="3600" dirty="0"/>
              <a:t>Human Exploitation or Human Trafficking</a:t>
            </a:r>
          </a:p>
        </p:txBody>
      </p:sp>
      <p:graphicFrame>
        <p:nvGraphicFramePr>
          <p:cNvPr id="11" name="Content Placeholder 10">
            <a:extLst>
              <a:ext uri="{FF2B5EF4-FFF2-40B4-BE49-F238E27FC236}">
                <a16:creationId xmlns:a16="http://schemas.microsoft.com/office/drawing/2014/main" id="{9D343881-ACC4-4262-88AA-4EF954473EA3}"/>
              </a:ext>
            </a:extLst>
          </p:cNvPr>
          <p:cNvGraphicFramePr>
            <a:graphicFrameLocks noGrp="1"/>
          </p:cNvGraphicFramePr>
          <p:nvPr>
            <p:ph idx="1"/>
            <p:extLst>
              <p:ext uri="{D42A27DB-BD31-4B8C-83A1-F6EECF244321}">
                <p14:modId xmlns:p14="http://schemas.microsoft.com/office/powerpoint/2010/main" val="4187199461"/>
              </p:ext>
            </p:extLst>
          </p:nvPr>
        </p:nvGraphicFramePr>
        <p:xfrm>
          <a:off x="0" y="930592"/>
          <a:ext cx="8789376" cy="5790883"/>
        </p:xfrm>
        <a:graphic>
          <a:graphicData uri="http://schemas.openxmlformats.org/drawingml/2006/chart">
            <c:chart xmlns:c="http://schemas.openxmlformats.org/drawingml/2006/chart" xmlns:r="http://schemas.openxmlformats.org/officeDocument/2006/relationships" r:id="rId4"/>
          </a:graphicData>
        </a:graphic>
      </p:graphicFrame>
      <p:sp>
        <p:nvSpPr>
          <p:cNvPr id="4" name="Slide Number Placeholder 3">
            <a:extLst>
              <a:ext uri="{FF2B5EF4-FFF2-40B4-BE49-F238E27FC236}">
                <a16:creationId xmlns:a16="http://schemas.microsoft.com/office/drawing/2014/main" id="{1E3363A2-7232-49AE-AAA6-43FFF0347EC0}"/>
              </a:ext>
            </a:extLst>
          </p:cNvPr>
          <p:cNvSpPr>
            <a:spLocks noGrp="1"/>
          </p:cNvSpPr>
          <p:nvPr>
            <p:ph type="sldNum" sz="quarter" idx="12"/>
          </p:nvPr>
        </p:nvSpPr>
        <p:spPr/>
        <p:txBody>
          <a:bodyPr/>
          <a:lstStyle/>
          <a:p>
            <a:fld id="{B03C26E2-E557-4859-B8F1-F01B8D819792}" type="slidenum">
              <a:rPr lang="en-US" smtClean="0"/>
              <a:pPr/>
              <a:t>16</a:t>
            </a:fld>
            <a:endParaRPr lang="en-US"/>
          </a:p>
        </p:txBody>
      </p:sp>
      <p:grpSp>
        <p:nvGrpSpPr>
          <p:cNvPr id="8" name="Group 7">
            <a:extLst>
              <a:ext uri="{FF2B5EF4-FFF2-40B4-BE49-F238E27FC236}">
                <a16:creationId xmlns:a16="http://schemas.microsoft.com/office/drawing/2014/main" id="{271E1AD9-AA63-4016-AEDD-6AA51349D063}"/>
              </a:ext>
            </a:extLst>
          </p:cNvPr>
          <p:cNvGrpSpPr/>
          <p:nvPr/>
        </p:nvGrpSpPr>
        <p:grpSpPr>
          <a:xfrm>
            <a:off x="400490" y="949205"/>
            <a:ext cx="1981199" cy="2784594"/>
            <a:chOff x="264515" y="1300546"/>
            <a:chExt cx="2257387" cy="1685091"/>
          </a:xfrm>
        </p:grpSpPr>
        <p:sp>
          <p:nvSpPr>
            <p:cNvPr id="9" name="Rectangle: Top Corners Rounded 8">
              <a:extLst>
                <a:ext uri="{FF2B5EF4-FFF2-40B4-BE49-F238E27FC236}">
                  <a16:creationId xmlns:a16="http://schemas.microsoft.com/office/drawing/2014/main" id="{3B2211A7-9BE0-401D-A39F-48B5BA110B75}"/>
                </a:ext>
              </a:extLst>
            </p:cNvPr>
            <p:cNvSpPr/>
            <p:nvPr/>
          </p:nvSpPr>
          <p:spPr>
            <a:xfrm>
              <a:off x="264515" y="1300546"/>
              <a:ext cx="2257387" cy="1685091"/>
            </a:xfrm>
            <a:prstGeom prst="round2SameRect">
              <a:avLst>
                <a:gd name="adj1" fmla="val 8000"/>
                <a:gd name="adj2" fmla="val 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Rectangle: Top Corners Rounded 4">
              <a:extLst>
                <a:ext uri="{FF2B5EF4-FFF2-40B4-BE49-F238E27FC236}">
                  <a16:creationId xmlns:a16="http://schemas.microsoft.com/office/drawing/2014/main" id="{C6FCA5A3-0021-4E4C-B691-7C785A8FB28B}"/>
                </a:ext>
              </a:extLst>
            </p:cNvPr>
            <p:cNvSpPr txBox="1"/>
            <p:nvPr/>
          </p:nvSpPr>
          <p:spPr>
            <a:xfrm>
              <a:off x="303999" y="1340030"/>
              <a:ext cx="2178419" cy="164560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130" tIns="72390" rIns="24130" bIns="24130" numCol="1" spcCol="1270" anchor="t" anchorCtr="0">
              <a:noAutofit/>
            </a:bodyPr>
            <a:lstStyle/>
            <a:p>
              <a:pPr marL="171450" lvl="1" indent="-171450" algn="l" defTabSz="844550">
                <a:lnSpc>
                  <a:spcPct val="90000"/>
                </a:lnSpc>
                <a:spcBef>
                  <a:spcPct val="0"/>
                </a:spcBef>
                <a:spcAft>
                  <a:spcPct val="15000"/>
                </a:spcAft>
                <a:buChar char="•"/>
              </a:pPr>
              <a:r>
                <a:rPr lang="en-US" sz="1900" kern="1200" dirty="0"/>
                <a:t>Agriculture</a:t>
              </a:r>
            </a:p>
            <a:p>
              <a:pPr marL="171450" lvl="1" indent="-171450" algn="l" defTabSz="844550">
                <a:lnSpc>
                  <a:spcPct val="90000"/>
                </a:lnSpc>
                <a:spcBef>
                  <a:spcPct val="0"/>
                </a:spcBef>
                <a:spcAft>
                  <a:spcPct val="15000"/>
                </a:spcAft>
                <a:buChar char="•"/>
              </a:pPr>
              <a:r>
                <a:rPr lang="en-US" sz="1900" kern="1200" dirty="0"/>
                <a:t>Begging</a:t>
              </a:r>
            </a:p>
            <a:p>
              <a:pPr marL="171450" lvl="1" indent="-171450" algn="l" defTabSz="844550">
                <a:lnSpc>
                  <a:spcPct val="90000"/>
                </a:lnSpc>
                <a:spcBef>
                  <a:spcPct val="0"/>
                </a:spcBef>
                <a:spcAft>
                  <a:spcPct val="15000"/>
                </a:spcAft>
                <a:buChar char="•"/>
              </a:pPr>
              <a:r>
                <a:rPr lang="en-US" sz="1900" kern="1200" dirty="0"/>
                <a:t>Tourism</a:t>
              </a:r>
            </a:p>
            <a:p>
              <a:pPr marL="171450" lvl="1" indent="-171450" algn="l" defTabSz="844550">
                <a:lnSpc>
                  <a:spcPct val="90000"/>
                </a:lnSpc>
                <a:spcBef>
                  <a:spcPct val="0"/>
                </a:spcBef>
                <a:spcAft>
                  <a:spcPct val="15000"/>
                </a:spcAft>
                <a:buChar char="•"/>
              </a:pPr>
              <a:r>
                <a:rPr lang="en-US" sz="1900" kern="1200" dirty="0"/>
                <a:t>Nail Salon</a:t>
              </a:r>
            </a:p>
            <a:p>
              <a:pPr marL="171450" lvl="1" indent="-171450" algn="l" defTabSz="844550">
                <a:lnSpc>
                  <a:spcPct val="90000"/>
                </a:lnSpc>
                <a:spcBef>
                  <a:spcPct val="0"/>
                </a:spcBef>
                <a:spcAft>
                  <a:spcPct val="15000"/>
                </a:spcAft>
                <a:buChar char="•"/>
              </a:pPr>
              <a:r>
                <a:rPr lang="en-US" sz="1900" kern="1200" dirty="0"/>
                <a:t>Factory Labor</a:t>
              </a:r>
            </a:p>
          </p:txBody>
        </p:sp>
      </p:grpSp>
      <p:sp>
        <p:nvSpPr>
          <p:cNvPr id="13" name="Oval 12">
            <a:extLst>
              <a:ext uri="{FF2B5EF4-FFF2-40B4-BE49-F238E27FC236}">
                <a16:creationId xmlns:a16="http://schemas.microsoft.com/office/drawing/2014/main" id="{AC9F9ABA-7507-457B-BED6-59CE66A60628}"/>
              </a:ext>
            </a:extLst>
          </p:cNvPr>
          <p:cNvSpPr/>
          <p:nvPr/>
        </p:nvSpPr>
        <p:spPr>
          <a:xfrm>
            <a:off x="1565578" y="949204"/>
            <a:ext cx="1632221" cy="1546576"/>
          </a:xfrm>
          <a:prstGeom prst="ellipse">
            <a:avLst/>
          </a:prstGeom>
          <a:blipFill>
            <a:blip r:embed="rId5">
              <a:extLst>
                <a:ext uri="{28A0092B-C50C-407E-A947-70E740481C1C}">
                  <a14:useLocalDpi xmlns:a14="http://schemas.microsoft.com/office/drawing/2010/main" val="0"/>
                </a:ext>
              </a:extLst>
            </a:blip>
            <a:srcRect/>
            <a:stretch>
              <a:fillRect l="-26000" r="-26000"/>
            </a:stretch>
          </a:bli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grpSp>
        <p:nvGrpSpPr>
          <p:cNvPr id="14" name="Group 13">
            <a:extLst>
              <a:ext uri="{FF2B5EF4-FFF2-40B4-BE49-F238E27FC236}">
                <a16:creationId xmlns:a16="http://schemas.microsoft.com/office/drawing/2014/main" id="{7D4B893A-8908-497F-A80E-AB19B637FD24}"/>
              </a:ext>
            </a:extLst>
          </p:cNvPr>
          <p:cNvGrpSpPr/>
          <p:nvPr/>
        </p:nvGrpSpPr>
        <p:grpSpPr>
          <a:xfrm>
            <a:off x="400489" y="3200400"/>
            <a:ext cx="1981200" cy="762000"/>
            <a:chOff x="264515" y="2985623"/>
            <a:chExt cx="2257387" cy="724590"/>
          </a:xfrm>
        </p:grpSpPr>
        <p:sp>
          <p:nvSpPr>
            <p:cNvPr id="15" name="Rectangle 14">
              <a:extLst>
                <a:ext uri="{FF2B5EF4-FFF2-40B4-BE49-F238E27FC236}">
                  <a16:creationId xmlns:a16="http://schemas.microsoft.com/office/drawing/2014/main" id="{7BD72703-926F-4A3F-8AB1-33A5F3199660}"/>
                </a:ext>
              </a:extLst>
            </p:cNvPr>
            <p:cNvSpPr/>
            <p:nvPr/>
          </p:nvSpPr>
          <p:spPr>
            <a:xfrm>
              <a:off x="264515" y="2985623"/>
              <a:ext cx="2257387" cy="724589"/>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TextBox 15">
              <a:extLst>
                <a:ext uri="{FF2B5EF4-FFF2-40B4-BE49-F238E27FC236}">
                  <a16:creationId xmlns:a16="http://schemas.microsoft.com/office/drawing/2014/main" id="{9288913A-B3D7-455A-8FAA-908A399CAEAF}"/>
                </a:ext>
              </a:extLst>
            </p:cNvPr>
            <p:cNvSpPr txBox="1"/>
            <p:nvPr/>
          </p:nvSpPr>
          <p:spPr>
            <a:xfrm>
              <a:off x="264515" y="2985624"/>
              <a:ext cx="1589709" cy="7245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0" rIns="34290" bIns="0" numCol="1" spcCol="1270" anchor="ctr" anchorCtr="0">
              <a:noAutofit/>
            </a:bodyPr>
            <a:lstStyle/>
            <a:p>
              <a:pPr marL="0" lvl="0" indent="0" algn="l" defTabSz="1200150">
                <a:lnSpc>
                  <a:spcPct val="90000"/>
                </a:lnSpc>
                <a:spcBef>
                  <a:spcPct val="0"/>
                </a:spcBef>
                <a:spcAft>
                  <a:spcPct val="35000"/>
                </a:spcAft>
                <a:buNone/>
              </a:pPr>
              <a:r>
                <a:rPr lang="en-US" sz="2700" kern="1200" dirty="0">
                  <a:solidFill>
                    <a:schemeClr val="tx1"/>
                  </a:solidFill>
                </a:rPr>
                <a:t>Labor</a:t>
              </a:r>
            </a:p>
          </p:txBody>
        </p:sp>
      </p:grpSp>
      <p:sp>
        <p:nvSpPr>
          <p:cNvPr id="6" name="Rectangle 5">
            <a:extLst>
              <a:ext uri="{FF2B5EF4-FFF2-40B4-BE49-F238E27FC236}">
                <a16:creationId xmlns:a16="http://schemas.microsoft.com/office/drawing/2014/main" id="{44DFE33E-A3E0-4F11-AAD6-D1ED993431A8}"/>
              </a:ext>
            </a:extLst>
          </p:cNvPr>
          <p:cNvSpPr/>
          <p:nvPr/>
        </p:nvSpPr>
        <p:spPr>
          <a:xfrm flipH="1">
            <a:off x="152400" y="5323130"/>
            <a:ext cx="4267199" cy="523220"/>
          </a:xfrm>
          <a:prstGeom prst="rect">
            <a:avLst/>
          </a:prstGeom>
        </p:spPr>
        <p:txBody>
          <a:bodyPr wrap="square">
            <a:spAutoFit/>
          </a:bodyPr>
          <a:lstStyle/>
          <a:p>
            <a:r>
              <a:rPr lang="en-US" sz="2800" dirty="0"/>
              <a:t>Some Types of Trafficking</a:t>
            </a:r>
          </a:p>
        </p:txBody>
      </p:sp>
    </p:spTree>
    <p:extLst>
      <p:ext uri="{BB962C8B-B14F-4D97-AF65-F5344CB8AC3E}">
        <p14:creationId xmlns:p14="http://schemas.microsoft.com/office/powerpoint/2010/main" val="8207316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Budget powerpt.4 20102.png"/>
          <p:cNvPicPr>
            <a:picLocks noChangeAspect="1"/>
          </p:cNvPicPr>
          <p:nvPr/>
        </p:nvPicPr>
        <p:blipFill>
          <a:blip r:embed="rId2" cstate="print"/>
          <a:stretch>
            <a:fillRect/>
          </a:stretch>
        </p:blipFill>
        <p:spPr>
          <a:xfrm rot="10800000">
            <a:off x="-38000" y="0"/>
            <a:ext cx="9144000" cy="6858000"/>
          </a:xfrm>
          <a:prstGeom prst="rect">
            <a:avLst/>
          </a:prstGeom>
        </p:spPr>
      </p:pic>
      <p:sp>
        <p:nvSpPr>
          <p:cNvPr id="6" name="Title 5">
            <a:extLst>
              <a:ext uri="{FF2B5EF4-FFF2-40B4-BE49-F238E27FC236}">
                <a16:creationId xmlns:a16="http://schemas.microsoft.com/office/drawing/2014/main" id="{9BEF1408-837B-4E1D-9763-F529315A2E0B}"/>
              </a:ext>
            </a:extLst>
          </p:cNvPr>
          <p:cNvSpPr>
            <a:spLocks noGrp="1"/>
          </p:cNvSpPr>
          <p:nvPr>
            <p:ph type="title"/>
          </p:nvPr>
        </p:nvSpPr>
        <p:spPr>
          <a:xfrm>
            <a:off x="457200" y="273050"/>
            <a:ext cx="3008313" cy="1162050"/>
          </a:xfrm>
        </p:spPr>
        <p:txBody>
          <a:bodyPr>
            <a:normAutofit/>
          </a:bodyPr>
          <a:lstStyle/>
          <a:p>
            <a:r>
              <a:rPr lang="en-US" sz="3200" dirty="0"/>
              <a:t>APD Clientele Data</a:t>
            </a:r>
          </a:p>
        </p:txBody>
      </p:sp>
      <p:graphicFrame>
        <p:nvGraphicFramePr>
          <p:cNvPr id="11" name="Content Placeholder 10">
            <a:extLst>
              <a:ext uri="{FF2B5EF4-FFF2-40B4-BE49-F238E27FC236}">
                <a16:creationId xmlns:a16="http://schemas.microsoft.com/office/drawing/2014/main" id="{FE6B12E1-59BB-4DAE-A9FD-A4E86878C813}"/>
              </a:ext>
            </a:extLst>
          </p:cNvPr>
          <p:cNvGraphicFramePr>
            <a:graphicFrameLocks noGrp="1"/>
          </p:cNvGraphicFramePr>
          <p:nvPr>
            <p:ph idx="1"/>
            <p:extLst>
              <p:ext uri="{D42A27DB-BD31-4B8C-83A1-F6EECF244321}">
                <p14:modId xmlns:p14="http://schemas.microsoft.com/office/powerpoint/2010/main" val="4172848125"/>
              </p:ext>
            </p:extLst>
          </p:nvPr>
        </p:nvGraphicFramePr>
        <p:xfrm>
          <a:off x="3575050" y="273050"/>
          <a:ext cx="5111750" cy="612775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Placeholder 7">
            <a:extLst>
              <a:ext uri="{FF2B5EF4-FFF2-40B4-BE49-F238E27FC236}">
                <a16:creationId xmlns:a16="http://schemas.microsoft.com/office/drawing/2014/main" id="{9A3EFA2A-01DF-4DF8-A501-D57FC6FF1318}"/>
              </a:ext>
            </a:extLst>
          </p:cNvPr>
          <p:cNvSpPr>
            <a:spLocks noGrp="1"/>
          </p:cNvSpPr>
          <p:nvPr>
            <p:ph type="body" sz="half" idx="2"/>
          </p:nvPr>
        </p:nvSpPr>
        <p:spPr/>
        <p:txBody>
          <a:bodyPr/>
          <a:lstStyle/>
          <a:p>
            <a:r>
              <a:rPr lang="en-US" sz="2600" dirty="0"/>
              <a:t>As of </a:t>
            </a:r>
          </a:p>
          <a:p>
            <a:r>
              <a:rPr lang="en-US" sz="2600" dirty="0"/>
              <a:t>December 01, 2017, APD had 34,195 active med-waiver clients residing in various living settings. </a:t>
            </a:r>
          </a:p>
          <a:p>
            <a:endParaRPr lang="en-US" sz="2600" dirty="0"/>
          </a:p>
          <a:p>
            <a:endParaRPr lang="en-US" dirty="0"/>
          </a:p>
        </p:txBody>
      </p:sp>
      <p:graphicFrame>
        <p:nvGraphicFramePr>
          <p:cNvPr id="19" name="Content Placeholder 8">
            <a:extLst>
              <a:ext uri="{FF2B5EF4-FFF2-40B4-BE49-F238E27FC236}">
                <a16:creationId xmlns:a16="http://schemas.microsoft.com/office/drawing/2014/main" id="{5AE04D4E-AF5D-4929-9B47-5BFDBCEB1483}"/>
              </a:ext>
            </a:extLst>
          </p:cNvPr>
          <p:cNvGraphicFramePr>
            <a:graphicFrameLocks/>
          </p:cNvGraphicFramePr>
          <p:nvPr>
            <p:extLst>
              <p:ext uri="{D42A27DB-BD31-4B8C-83A1-F6EECF244321}">
                <p14:modId xmlns:p14="http://schemas.microsoft.com/office/powerpoint/2010/main" val="2878221924"/>
              </p:ext>
            </p:extLst>
          </p:nvPr>
        </p:nvGraphicFramePr>
        <p:xfrm>
          <a:off x="281322" y="3886200"/>
          <a:ext cx="2988261" cy="2366962"/>
        </p:xfrm>
        <a:graphic>
          <a:graphicData uri="http://schemas.openxmlformats.org/drawingml/2006/chart">
            <c:chart xmlns:c="http://schemas.openxmlformats.org/drawingml/2006/chart" xmlns:r="http://schemas.openxmlformats.org/officeDocument/2006/relationships" r:id="rId4"/>
          </a:graphicData>
        </a:graphic>
      </p:graphicFrame>
      <p:sp>
        <p:nvSpPr>
          <p:cNvPr id="3" name="Slide Number Placeholder 2">
            <a:extLst>
              <a:ext uri="{FF2B5EF4-FFF2-40B4-BE49-F238E27FC236}">
                <a16:creationId xmlns:a16="http://schemas.microsoft.com/office/drawing/2014/main" id="{3AF86AC2-4409-46A2-A2B2-BB6072F24CB2}"/>
              </a:ext>
            </a:extLst>
          </p:cNvPr>
          <p:cNvSpPr>
            <a:spLocks noGrp="1"/>
          </p:cNvSpPr>
          <p:nvPr>
            <p:ph type="sldNum" sz="quarter" idx="12"/>
          </p:nvPr>
        </p:nvSpPr>
        <p:spPr/>
        <p:txBody>
          <a:bodyPr/>
          <a:lstStyle/>
          <a:p>
            <a:fld id="{B03C26E2-E557-4859-B8F1-F01B8D819792}" type="slidenum">
              <a:rPr lang="en-US" smtClean="0"/>
              <a:pPr/>
              <a:t>17</a:t>
            </a:fld>
            <a:endParaRPr lang="en-US"/>
          </a:p>
        </p:txBody>
      </p:sp>
    </p:spTree>
    <p:extLst>
      <p:ext uri="{BB962C8B-B14F-4D97-AF65-F5344CB8AC3E}">
        <p14:creationId xmlns:p14="http://schemas.microsoft.com/office/powerpoint/2010/main" val="15927098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Budget powerpt.4 20102.png"/>
          <p:cNvPicPr>
            <a:picLocks noChangeAspect="1"/>
          </p:cNvPicPr>
          <p:nvPr/>
        </p:nvPicPr>
        <p:blipFill>
          <a:blip r:embed="rId2" cstate="print"/>
          <a:stretch>
            <a:fillRect/>
          </a:stretch>
        </p:blipFill>
        <p:spPr>
          <a:xfrm rot="10800000">
            <a:off x="0" y="0"/>
            <a:ext cx="9144000" cy="6858000"/>
          </a:xfrm>
          <a:prstGeom prst="rect">
            <a:avLst/>
          </a:prstGeom>
        </p:spPr>
      </p:pic>
      <p:graphicFrame>
        <p:nvGraphicFramePr>
          <p:cNvPr id="3" name="Chart 2">
            <a:extLst>
              <a:ext uri="{FF2B5EF4-FFF2-40B4-BE49-F238E27FC236}">
                <a16:creationId xmlns:a16="http://schemas.microsoft.com/office/drawing/2014/main" id="{662B2F01-3BF5-4611-885D-8B220E621DB9}"/>
              </a:ext>
            </a:extLst>
          </p:cNvPr>
          <p:cNvGraphicFramePr>
            <a:graphicFrameLocks noGrp="1"/>
          </p:cNvGraphicFramePr>
          <p:nvPr>
            <p:extLst>
              <p:ext uri="{D42A27DB-BD31-4B8C-83A1-F6EECF244321}">
                <p14:modId xmlns:p14="http://schemas.microsoft.com/office/powerpoint/2010/main" val="3756359835"/>
              </p:ext>
            </p:extLst>
          </p:nvPr>
        </p:nvGraphicFramePr>
        <p:xfrm>
          <a:off x="457200" y="1295400"/>
          <a:ext cx="8611602" cy="5271836"/>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F1B59C16-A3E4-4C53-A2DC-71D82E4891CC}"/>
              </a:ext>
            </a:extLst>
          </p:cNvPr>
          <p:cNvSpPr>
            <a:spLocks noGrp="1"/>
          </p:cNvSpPr>
          <p:nvPr>
            <p:ph type="sldNum" sz="quarter" idx="12"/>
          </p:nvPr>
        </p:nvSpPr>
        <p:spPr/>
        <p:txBody>
          <a:bodyPr/>
          <a:lstStyle/>
          <a:p>
            <a:fld id="{B03C26E2-E557-4859-B8F1-F01B8D819792}" type="slidenum">
              <a:rPr lang="en-US" smtClean="0"/>
              <a:pPr/>
              <a:t>18</a:t>
            </a:fld>
            <a:endParaRPr lang="en-US"/>
          </a:p>
        </p:txBody>
      </p:sp>
    </p:spTree>
    <p:extLst>
      <p:ext uri="{BB962C8B-B14F-4D97-AF65-F5344CB8AC3E}">
        <p14:creationId xmlns:p14="http://schemas.microsoft.com/office/powerpoint/2010/main" val="30746868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Budget powerpt.4 20102.png"/>
          <p:cNvPicPr>
            <a:picLocks noChangeAspect="1"/>
          </p:cNvPicPr>
          <p:nvPr/>
        </p:nvPicPr>
        <p:blipFill>
          <a:blip r:embed="rId3" cstate="print"/>
          <a:stretch>
            <a:fillRect/>
          </a:stretch>
        </p:blipFill>
        <p:spPr>
          <a:xfrm rot="10800000">
            <a:off x="26377" y="-5862"/>
            <a:ext cx="9144000" cy="6858000"/>
          </a:xfrm>
          <a:prstGeom prst="rect">
            <a:avLst/>
          </a:prstGeom>
        </p:spPr>
      </p:pic>
      <p:sp>
        <p:nvSpPr>
          <p:cNvPr id="6" name="Title 5">
            <a:extLst>
              <a:ext uri="{FF2B5EF4-FFF2-40B4-BE49-F238E27FC236}">
                <a16:creationId xmlns:a16="http://schemas.microsoft.com/office/drawing/2014/main" id="{C6C2AC08-7F2C-4F8A-966C-8B49CF466184}"/>
              </a:ext>
            </a:extLst>
          </p:cNvPr>
          <p:cNvSpPr>
            <a:spLocks noGrp="1"/>
          </p:cNvSpPr>
          <p:nvPr>
            <p:ph type="title"/>
          </p:nvPr>
        </p:nvSpPr>
        <p:spPr/>
        <p:txBody>
          <a:bodyPr/>
          <a:lstStyle/>
          <a:p>
            <a:r>
              <a:rPr lang="en-US" dirty="0"/>
              <a:t>Social Media and Cell Phone Safety</a:t>
            </a:r>
          </a:p>
        </p:txBody>
      </p:sp>
      <p:graphicFrame>
        <p:nvGraphicFramePr>
          <p:cNvPr id="11" name="Content Placeholder 10">
            <a:extLst>
              <a:ext uri="{FF2B5EF4-FFF2-40B4-BE49-F238E27FC236}">
                <a16:creationId xmlns:a16="http://schemas.microsoft.com/office/drawing/2014/main" id="{9D343881-ACC4-4262-88AA-4EF954473EA3}"/>
              </a:ext>
            </a:extLst>
          </p:cNvPr>
          <p:cNvGraphicFramePr>
            <a:graphicFrameLocks noGrp="1"/>
          </p:cNvGraphicFramePr>
          <p:nvPr>
            <p:ph idx="1"/>
            <p:extLst>
              <p:ext uri="{D42A27DB-BD31-4B8C-83A1-F6EECF244321}">
                <p14:modId xmlns:p14="http://schemas.microsoft.com/office/powerpoint/2010/main" val="510468567"/>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4"/>
          </a:graphicData>
        </a:graphic>
      </p:graphicFrame>
      <p:sp>
        <p:nvSpPr>
          <p:cNvPr id="3" name="Slide Number Placeholder 2">
            <a:extLst>
              <a:ext uri="{FF2B5EF4-FFF2-40B4-BE49-F238E27FC236}">
                <a16:creationId xmlns:a16="http://schemas.microsoft.com/office/drawing/2014/main" id="{3980EAE7-0C9E-4E50-9BA9-83705F83B752}"/>
              </a:ext>
            </a:extLst>
          </p:cNvPr>
          <p:cNvSpPr>
            <a:spLocks noGrp="1"/>
          </p:cNvSpPr>
          <p:nvPr>
            <p:ph type="sldNum" sz="quarter" idx="12"/>
          </p:nvPr>
        </p:nvSpPr>
        <p:spPr/>
        <p:txBody>
          <a:bodyPr/>
          <a:lstStyle/>
          <a:p>
            <a:fld id="{B03C26E2-E557-4859-B8F1-F01B8D819792}" type="slidenum">
              <a:rPr lang="en-US" smtClean="0"/>
              <a:pPr/>
              <a:t>19</a:t>
            </a:fld>
            <a:endParaRPr lang="en-US"/>
          </a:p>
        </p:txBody>
      </p:sp>
    </p:spTree>
    <p:extLst>
      <p:ext uri="{BB962C8B-B14F-4D97-AF65-F5344CB8AC3E}">
        <p14:creationId xmlns:p14="http://schemas.microsoft.com/office/powerpoint/2010/main" val="3579037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erpoint2.tif"/>
          <p:cNvPicPr>
            <a:picLocks noChangeAspect="1"/>
          </p:cNvPicPr>
          <p:nvPr/>
        </p:nvPicPr>
        <p:blipFill>
          <a:blip r:embed="rId3" cstate="print"/>
          <a:stretch>
            <a:fillRect/>
          </a:stretch>
        </p:blipFill>
        <p:spPr>
          <a:xfrm>
            <a:off x="0" y="-30018"/>
            <a:ext cx="9144000" cy="6858000"/>
          </a:xfrm>
          <a:prstGeom prst="rect">
            <a:avLst/>
          </a:prstGeom>
        </p:spPr>
      </p:pic>
      <p:sp>
        <p:nvSpPr>
          <p:cNvPr id="7" name="Rectangle 6">
            <a:extLst>
              <a:ext uri="{FF2B5EF4-FFF2-40B4-BE49-F238E27FC236}">
                <a16:creationId xmlns:a16="http://schemas.microsoft.com/office/drawing/2014/main" id="{A7AB3848-EEFB-4811-8797-6DB368864D5D}"/>
              </a:ext>
            </a:extLst>
          </p:cNvPr>
          <p:cNvSpPr/>
          <p:nvPr/>
        </p:nvSpPr>
        <p:spPr>
          <a:xfrm>
            <a:off x="838200" y="3244334"/>
            <a:ext cx="4537866" cy="2492990"/>
          </a:xfrm>
          <a:prstGeom prst="rect">
            <a:avLst/>
          </a:prstGeom>
        </p:spPr>
        <p:txBody>
          <a:bodyPr wrap="square">
            <a:spAutoFit/>
          </a:bodyPr>
          <a:lstStyle/>
          <a:p>
            <a:endParaRPr lang="en-US" sz="3600" b="1" dirty="0">
              <a:latin typeface="Arial" panose="020B0604020202020204" pitchFamily="34" charset="0"/>
              <a:cs typeface="Arial" panose="020B0604020202020204" pitchFamily="34" charset="0"/>
            </a:endParaRPr>
          </a:p>
          <a:p>
            <a:r>
              <a:rPr lang="en-US" sz="2400" b="1" dirty="0">
                <a:latin typeface="+mj-lt"/>
                <a:cs typeface="Arial" panose="020B0604020202020204" pitchFamily="34" charset="0"/>
              </a:rPr>
              <a:t>Florida Statute 415- Adult Protective Services Act</a:t>
            </a:r>
          </a:p>
          <a:p>
            <a:r>
              <a:rPr lang="en-US" sz="2400" b="1" dirty="0">
                <a:latin typeface="+mj-lt"/>
                <a:cs typeface="Arial" panose="020B0604020202020204" pitchFamily="34" charset="0"/>
              </a:rPr>
              <a:t> </a:t>
            </a:r>
          </a:p>
          <a:p>
            <a:r>
              <a:rPr lang="en-US" sz="2400" b="1" dirty="0">
                <a:latin typeface="+mj-lt"/>
                <a:cs typeface="Arial" panose="020B0604020202020204" pitchFamily="34" charset="0"/>
              </a:rPr>
              <a:t>Florida Statute 39- Proceedings Relating to Children</a:t>
            </a:r>
          </a:p>
        </p:txBody>
      </p:sp>
      <p:pic>
        <p:nvPicPr>
          <p:cNvPr id="8" name="Picture 7" descr="The Unwri… the, erm, Recently Written Rules of Combat Dome:">
            <a:extLst>
              <a:ext uri="{FF2B5EF4-FFF2-40B4-BE49-F238E27FC236}">
                <a16:creationId xmlns:a16="http://schemas.microsoft.com/office/drawing/2014/main" id="{7DBAC063-36D6-4307-A2EE-3D358F920D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3200" y="533400"/>
            <a:ext cx="6127242" cy="2971800"/>
          </a:xfrm>
          <a:prstGeom prst="rect">
            <a:avLst/>
          </a:prstGeom>
        </p:spPr>
      </p:pic>
      <p:sp>
        <p:nvSpPr>
          <p:cNvPr id="3" name="Slide Number Placeholder 2">
            <a:extLst>
              <a:ext uri="{FF2B5EF4-FFF2-40B4-BE49-F238E27FC236}">
                <a16:creationId xmlns:a16="http://schemas.microsoft.com/office/drawing/2014/main" id="{6F738A7A-5DE2-42C4-9AA7-5E5096EB14B6}"/>
              </a:ext>
            </a:extLst>
          </p:cNvPr>
          <p:cNvSpPr>
            <a:spLocks noGrp="1"/>
          </p:cNvSpPr>
          <p:nvPr>
            <p:ph type="sldNum" sz="quarter" idx="12"/>
          </p:nvPr>
        </p:nvSpPr>
        <p:spPr/>
        <p:txBody>
          <a:bodyPr/>
          <a:lstStyle/>
          <a:p>
            <a:fld id="{B03C26E2-E557-4859-B8F1-F01B8D819792}" type="slidenum">
              <a:rPr lang="en-US" smtClean="0"/>
              <a:pPr/>
              <a:t>2</a:t>
            </a:fld>
            <a:endParaRPr lang="en-US"/>
          </a:p>
        </p:txBody>
      </p:sp>
    </p:spTree>
    <p:extLst>
      <p:ext uri="{BB962C8B-B14F-4D97-AF65-F5344CB8AC3E}">
        <p14:creationId xmlns:p14="http://schemas.microsoft.com/office/powerpoint/2010/main" val="8465405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Budget powerpt.4 20102.png"/>
          <p:cNvPicPr>
            <a:picLocks noChangeAspect="1"/>
          </p:cNvPicPr>
          <p:nvPr/>
        </p:nvPicPr>
        <p:blipFill>
          <a:blip r:embed="rId3" cstate="print"/>
          <a:stretch>
            <a:fillRect/>
          </a:stretch>
        </p:blipFill>
        <p:spPr>
          <a:xfrm rot="10800000">
            <a:off x="0" y="0"/>
            <a:ext cx="9144000" cy="6858000"/>
          </a:xfrm>
          <a:prstGeom prst="rect">
            <a:avLst/>
          </a:prstGeom>
        </p:spPr>
      </p:pic>
      <p:sp>
        <p:nvSpPr>
          <p:cNvPr id="3" name="Title 2">
            <a:extLst>
              <a:ext uri="{FF2B5EF4-FFF2-40B4-BE49-F238E27FC236}">
                <a16:creationId xmlns:a16="http://schemas.microsoft.com/office/drawing/2014/main" id="{4F414A38-F76E-43EF-AAD5-977D8F91B2FF}"/>
              </a:ext>
            </a:extLst>
          </p:cNvPr>
          <p:cNvSpPr>
            <a:spLocks noGrp="1"/>
          </p:cNvSpPr>
          <p:nvPr>
            <p:ph type="title"/>
          </p:nvPr>
        </p:nvSpPr>
        <p:spPr/>
        <p:txBody>
          <a:bodyPr/>
          <a:lstStyle/>
          <a:p>
            <a:r>
              <a:rPr lang="en-US" dirty="0"/>
              <a:t>Frequency of Cyberbullying</a:t>
            </a:r>
          </a:p>
        </p:txBody>
      </p:sp>
      <p:sp>
        <p:nvSpPr>
          <p:cNvPr id="4" name="Text Placeholder 3">
            <a:extLst>
              <a:ext uri="{FF2B5EF4-FFF2-40B4-BE49-F238E27FC236}">
                <a16:creationId xmlns:a16="http://schemas.microsoft.com/office/drawing/2014/main" id="{9F5473EA-44D0-4A8F-9E50-9E7F62BD47E0}"/>
              </a:ext>
            </a:extLst>
          </p:cNvPr>
          <p:cNvSpPr>
            <a:spLocks noGrp="1"/>
          </p:cNvSpPr>
          <p:nvPr>
            <p:ph type="body" idx="1"/>
          </p:nvPr>
        </p:nvSpPr>
        <p:spPr/>
        <p:txBody>
          <a:bodyPr>
            <a:normAutofit fontScale="92500" lnSpcReduction="20000"/>
          </a:bodyPr>
          <a:lstStyle/>
          <a:p>
            <a:r>
              <a:rPr lang="en-US" dirty="0"/>
              <a:t>           Frequency and Characteristics of Cyberbullying</a:t>
            </a:r>
          </a:p>
        </p:txBody>
      </p:sp>
      <p:graphicFrame>
        <p:nvGraphicFramePr>
          <p:cNvPr id="11" name="Content Placeholder 10">
            <a:extLst>
              <a:ext uri="{FF2B5EF4-FFF2-40B4-BE49-F238E27FC236}">
                <a16:creationId xmlns:a16="http://schemas.microsoft.com/office/drawing/2014/main" id="{9239EC6E-41A1-440D-831D-FC6027202D12}"/>
              </a:ext>
            </a:extLst>
          </p:cNvPr>
          <p:cNvGraphicFramePr>
            <a:graphicFrameLocks noGrp="1"/>
          </p:cNvGraphicFramePr>
          <p:nvPr>
            <p:ph sz="half" idx="2"/>
            <p:extLst>
              <p:ext uri="{D42A27DB-BD31-4B8C-83A1-F6EECF244321}">
                <p14:modId xmlns:p14="http://schemas.microsoft.com/office/powerpoint/2010/main" val="4226018016"/>
              </p:ext>
            </p:extLst>
          </p:nvPr>
        </p:nvGraphicFramePr>
        <p:xfrm>
          <a:off x="457200" y="2174875"/>
          <a:ext cx="4040188" cy="3951288"/>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 Placeholder 5">
            <a:extLst>
              <a:ext uri="{FF2B5EF4-FFF2-40B4-BE49-F238E27FC236}">
                <a16:creationId xmlns:a16="http://schemas.microsoft.com/office/drawing/2014/main" id="{86EFD479-16DA-48F1-AB9E-E9FE57EF0378}"/>
              </a:ext>
            </a:extLst>
          </p:cNvPr>
          <p:cNvSpPr>
            <a:spLocks noGrp="1"/>
          </p:cNvSpPr>
          <p:nvPr>
            <p:ph type="body" sz="quarter" idx="3"/>
          </p:nvPr>
        </p:nvSpPr>
        <p:spPr/>
        <p:txBody>
          <a:bodyPr>
            <a:normAutofit fontScale="92500" lnSpcReduction="20000"/>
          </a:bodyPr>
          <a:lstStyle/>
          <a:p>
            <a:r>
              <a:rPr lang="en-US" dirty="0"/>
              <a:t> Settings where Cyberbullying Occurred</a:t>
            </a:r>
          </a:p>
        </p:txBody>
      </p:sp>
      <p:graphicFrame>
        <p:nvGraphicFramePr>
          <p:cNvPr id="14" name="Content Placeholder 13">
            <a:extLst>
              <a:ext uri="{FF2B5EF4-FFF2-40B4-BE49-F238E27FC236}">
                <a16:creationId xmlns:a16="http://schemas.microsoft.com/office/drawing/2014/main" id="{4D8354A8-E34A-4829-BE54-B37C42E67BBF}"/>
              </a:ext>
            </a:extLst>
          </p:cNvPr>
          <p:cNvGraphicFramePr>
            <a:graphicFrameLocks noGrp="1"/>
          </p:cNvGraphicFramePr>
          <p:nvPr>
            <p:ph sz="quarter" idx="4"/>
            <p:extLst>
              <p:ext uri="{D42A27DB-BD31-4B8C-83A1-F6EECF244321}">
                <p14:modId xmlns:p14="http://schemas.microsoft.com/office/powerpoint/2010/main" val="4123852395"/>
              </p:ext>
            </p:extLst>
          </p:nvPr>
        </p:nvGraphicFramePr>
        <p:xfrm>
          <a:off x="4645025" y="2137930"/>
          <a:ext cx="4041775" cy="3951288"/>
        </p:xfrm>
        <a:graphic>
          <a:graphicData uri="http://schemas.openxmlformats.org/drawingml/2006/chart">
            <c:chart xmlns:c="http://schemas.openxmlformats.org/drawingml/2006/chart" xmlns:r="http://schemas.openxmlformats.org/officeDocument/2006/relationships" r:id="rId5"/>
          </a:graphicData>
        </a:graphic>
      </p:graphicFrame>
      <p:sp>
        <p:nvSpPr>
          <p:cNvPr id="7" name="Slide Number Placeholder 6">
            <a:extLst>
              <a:ext uri="{FF2B5EF4-FFF2-40B4-BE49-F238E27FC236}">
                <a16:creationId xmlns:a16="http://schemas.microsoft.com/office/drawing/2014/main" id="{677700B1-2358-4BD0-A8C2-BA7AF3DEC65B}"/>
              </a:ext>
            </a:extLst>
          </p:cNvPr>
          <p:cNvSpPr>
            <a:spLocks noGrp="1"/>
          </p:cNvSpPr>
          <p:nvPr>
            <p:ph type="sldNum" sz="quarter" idx="12"/>
          </p:nvPr>
        </p:nvSpPr>
        <p:spPr/>
        <p:txBody>
          <a:bodyPr/>
          <a:lstStyle/>
          <a:p>
            <a:fld id="{B03C26E2-E557-4859-B8F1-F01B8D819792}" type="slidenum">
              <a:rPr lang="en-US" smtClean="0"/>
              <a:pPr/>
              <a:t>20</a:t>
            </a:fld>
            <a:endParaRPr lang="en-US"/>
          </a:p>
        </p:txBody>
      </p:sp>
    </p:spTree>
    <p:extLst>
      <p:ext uri="{BB962C8B-B14F-4D97-AF65-F5344CB8AC3E}">
        <p14:creationId xmlns:p14="http://schemas.microsoft.com/office/powerpoint/2010/main" val="482142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Budget powerpt.4 20102.png"/>
          <p:cNvPicPr>
            <a:picLocks noChangeAspect="1"/>
          </p:cNvPicPr>
          <p:nvPr/>
        </p:nvPicPr>
        <p:blipFill>
          <a:blip r:embed="rId3" cstate="print"/>
          <a:stretch>
            <a:fillRect/>
          </a:stretch>
        </p:blipFill>
        <p:spPr>
          <a:xfrm rot="10800000">
            <a:off x="0" y="0"/>
            <a:ext cx="9144000" cy="6858000"/>
          </a:xfrm>
          <a:prstGeom prst="rect">
            <a:avLst/>
          </a:prstGeom>
        </p:spPr>
      </p:pic>
      <p:sp>
        <p:nvSpPr>
          <p:cNvPr id="3" name="Title 2">
            <a:extLst>
              <a:ext uri="{FF2B5EF4-FFF2-40B4-BE49-F238E27FC236}">
                <a16:creationId xmlns:a16="http://schemas.microsoft.com/office/drawing/2014/main" id="{0213D057-7E69-436D-8C28-8D21C1A97486}"/>
              </a:ext>
            </a:extLst>
          </p:cNvPr>
          <p:cNvSpPr>
            <a:spLocks noGrp="1"/>
          </p:cNvSpPr>
          <p:nvPr>
            <p:ph type="title"/>
          </p:nvPr>
        </p:nvSpPr>
        <p:spPr>
          <a:xfrm>
            <a:off x="457200" y="152400"/>
            <a:ext cx="7772400" cy="684213"/>
          </a:xfrm>
        </p:spPr>
        <p:txBody>
          <a:bodyPr>
            <a:normAutofit/>
          </a:bodyPr>
          <a:lstStyle/>
          <a:p>
            <a:r>
              <a:rPr lang="en-US" sz="2400" dirty="0"/>
              <a:t>                                      Social Media Safety</a:t>
            </a:r>
          </a:p>
        </p:txBody>
      </p:sp>
      <p:graphicFrame>
        <p:nvGraphicFramePr>
          <p:cNvPr id="11" name="Content Placeholder 10">
            <a:extLst>
              <a:ext uri="{FF2B5EF4-FFF2-40B4-BE49-F238E27FC236}">
                <a16:creationId xmlns:a16="http://schemas.microsoft.com/office/drawing/2014/main" id="{9D343881-ACC4-4262-88AA-4EF954473EA3}"/>
              </a:ext>
            </a:extLst>
          </p:cNvPr>
          <p:cNvGraphicFramePr>
            <a:graphicFrameLocks noGrp="1"/>
          </p:cNvGraphicFramePr>
          <p:nvPr>
            <p:ph idx="1"/>
            <p:extLst>
              <p:ext uri="{D42A27DB-BD31-4B8C-83A1-F6EECF244321}">
                <p14:modId xmlns:p14="http://schemas.microsoft.com/office/powerpoint/2010/main" val="4138255231"/>
              </p:ext>
            </p:extLst>
          </p:nvPr>
        </p:nvGraphicFramePr>
        <p:xfrm>
          <a:off x="5486400" y="2514600"/>
          <a:ext cx="3200400" cy="3505200"/>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 Placeholder 3">
            <a:extLst>
              <a:ext uri="{FF2B5EF4-FFF2-40B4-BE49-F238E27FC236}">
                <a16:creationId xmlns:a16="http://schemas.microsoft.com/office/drawing/2014/main" id="{3ED292A2-539C-4EFD-9363-66122F10EF9D}"/>
              </a:ext>
            </a:extLst>
          </p:cNvPr>
          <p:cNvSpPr>
            <a:spLocks noGrp="1"/>
          </p:cNvSpPr>
          <p:nvPr>
            <p:ph type="body" sz="half" idx="2"/>
          </p:nvPr>
        </p:nvSpPr>
        <p:spPr>
          <a:xfrm>
            <a:off x="457200" y="836613"/>
            <a:ext cx="5334000" cy="5792787"/>
          </a:xfrm>
        </p:spPr>
        <p:txBody>
          <a:bodyPr>
            <a:normAutofit fontScale="92500" lnSpcReduction="10000"/>
          </a:bodyPr>
          <a:lstStyle/>
          <a:p>
            <a:pPr marL="285750" indent="-285750">
              <a:buFont typeface="Arial" panose="020B0604020202020204" pitchFamily="34" charset="0"/>
              <a:buChar char="•"/>
            </a:pPr>
            <a:r>
              <a:rPr lang="en-US" sz="2200" b="1" dirty="0">
                <a:solidFill>
                  <a:srgbClr val="FF0000"/>
                </a:solidFill>
              </a:rPr>
              <a:t>If it’s private, do not post it. </a:t>
            </a:r>
            <a:r>
              <a:rPr lang="en-US" sz="2200" dirty="0"/>
              <a:t>Once a comment or picture is posted, it’s in cyber space forever and can be viewed or shared by anyone. </a:t>
            </a:r>
          </a:p>
          <a:p>
            <a:pPr marL="285750" indent="-285750">
              <a:buFont typeface="Arial" panose="020B0604020202020204" pitchFamily="34" charset="0"/>
              <a:buChar char="•"/>
            </a:pPr>
            <a:r>
              <a:rPr lang="en-US" sz="2200" dirty="0"/>
              <a:t>Don’t accept friend requests from people you do not know.</a:t>
            </a:r>
          </a:p>
          <a:p>
            <a:pPr marL="285750" indent="-285750">
              <a:buFont typeface="Arial" panose="020B0604020202020204" pitchFamily="34" charset="0"/>
              <a:buChar char="•"/>
            </a:pPr>
            <a:r>
              <a:rPr lang="en-US" sz="2200" dirty="0"/>
              <a:t>Do not share your password with anyone. </a:t>
            </a:r>
          </a:p>
          <a:p>
            <a:pPr marL="285750" indent="-285750">
              <a:buFont typeface="Arial" panose="020B0604020202020204" pitchFamily="34" charset="0"/>
              <a:buChar char="•"/>
            </a:pPr>
            <a:r>
              <a:rPr lang="en-US" sz="2200" dirty="0"/>
              <a:t>Be careful about clicking on links from sources you are not familiar with. </a:t>
            </a:r>
          </a:p>
          <a:p>
            <a:pPr marL="285750" indent="-285750">
              <a:buFont typeface="Arial" panose="020B0604020202020204" pitchFamily="34" charset="0"/>
              <a:buChar char="•"/>
            </a:pPr>
            <a:r>
              <a:rPr lang="en-US" sz="2200" dirty="0"/>
              <a:t>Don’t share your financial or any personal information online.</a:t>
            </a:r>
          </a:p>
          <a:p>
            <a:pPr marL="285750" indent="-285750">
              <a:buFont typeface="Arial" panose="020B0604020202020204" pitchFamily="34" charset="0"/>
              <a:buChar char="•"/>
            </a:pPr>
            <a:r>
              <a:rPr lang="en-US" sz="2200" dirty="0"/>
              <a:t>Report any harassing or abusive content to the social media provider, a trusted family member, friend or law enforcement. </a:t>
            </a:r>
          </a:p>
          <a:p>
            <a:pPr marL="285750" indent="-285750">
              <a:buFont typeface="Arial" panose="020B0604020202020204" pitchFamily="34" charset="0"/>
              <a:buChar char="•"/>
            </a:pPr>
            <a:r>
              <a:rPr lang="en-US" sz="2200" dirty="0"/>
              <a:t>Caregivers should monitor the online activity of individuals with disabilities to ensure their safety and wellbeing. </a:t>
            </a:r>
          </a:p>
          <a:p>
            <a:endParaRPr lang="en-US" sz="2200" dirty="0"/>
          </a:p>
          <a:p>
            <a:r>
              <a:rPr lang="en-US" sz="1200" dirty="0"/>
              <a:t>Source: Vita Community Services (Service Support and Success Newsletter, Volume 2-Issue 4)</a:t>
            </a:r>
          </a:p>
          <a:p>
            <a:endParaRPr lang="en-US" dirty="0"/>
          </a:p>
        </p:txBody>
      </p:sp>
      <p:sp>
        <p:nvSpPr>
          <p:cNvPr id="5" name="Slide Number Placeholder 4">
            <a:extLst>
              <a:ext uri="{FF2B5EF4-FFF2-40B4-BE49-F238E27FC236}">
                <a16:creationId xmlns:a16="http://schemas.microsoft.com/office/drawing/2014/main" id="{B3BA9AC6-F2FE-427A-AC16-A4B041FF573F}"/>
              </a:ext>
            </a:extLst>
          </p:cNvPr>
          <p:cNvSpPr>
            <a:spLocks noGrp="1"/>
          </p:cNvSpPr>
          <p:nvPr>
            <p:ph type="sldNum" sz="quarter" idx="12"/>
          </p:nvPr>
        </p:nvSpPr>
        <p:spPr/>
        <p:txBody>
          <a:bodyPr/>
          <a:lstStyle/>
          <a:p>
            <a:fld id="{B03C26E2-E557-4859-B8F1-F01B8D819792}" type="slidenum">
              <a:rPr lang="en-US" smtClean="0"/>
              <a:pPr/>
              <a:t>21</a:t>
            </a:fld>
            <a:endParaRPr lang="en-US"/>
          </a:p>
        </p:txBody>
      </p:sp>
    </p:spTree>
    <p:extLst>
      <p:ext uri="{BB962C8B-B14F-4D97-AF65-F5344CB8AC3E}">
        <p14:creationId xmlns:p14="http://schemas.microsoft.com/office/powerpoint/2010/main" val="131348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80">
                                          <p:stCondLst>
                                            <p:cond delay="0"/>
                                          </p:stCondLst>
                                        </p:cTn>
                                        <p:tgtEl>
                                          <p:spTgt spid="4">
                                            <p:txEl>
                                              <p:pRg st="0" end="0"/>
                                            </p:txEl>
                                          </p:spTgt>
                                        </p:tgtEl>
                                      </p:cBhvr>
                                    </p:animEffect>
                                    <p:anim calcmode="lin" valueType="num">
                                      <p:cBhvr>
                                        <p:cTn id="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0" end="0"/>
                                            </p:txEl>
                                          </p:spTgt>
                                        </p:tgtEl>
                                      </p:cBhvr>
                                      <p:to x="100000" y="60000"/>
                                    </p:animScale>
                                    <p:animScale>
                                      <p:cBhvr>
                                        <p:cTn id="14" dur="166" decel="50000">
                                          <p:stCondLst>
                                            <p:cond delay="676"/>
                                          </p:stCondLst>
                                        </p:cTn>
                                        <p:tgtEl>
                                          <p:spTgt spid="4">
                                            <p:txEl>
                                              <p:pRg st="0" end="0"/>
                                            </p:txEl>
                                          </p:spTgt>
                                        </p:tgtEl>
                                      </p:cBhvr>
                                      <p:to x="100000" y="100000"/>
                                    </p:animScale>
                                    <p:animScale>
                                      <p:cBhvr>
                                        <p:cTn id="15" dur="26">
                                          <p:stCondLst>
                                            <p:cond delay="1312"/>
                                          </p:stCondLst>
                                        </p:cTn>
                                        <p:tgtEl>
                                          <p:spTgt spid="4">
                                            <p:txEl>
                                              <p:pRg st="0" end="0"/>
                                            </p:txEl>
                                          </p:spTgt>
                                        </p:tgtEl>
                                      </p:cBhvr>
                                      <p:to x="100000" y="80000"/>
                                    </p:animScale>
                                    <p:animScale>
                                      <p:cBhvr>
                                        <p:cTn id="16" dur="166" decel="50000">
                                          <p:stCondLst>
                                            <p:cond delay="1338"/>
                                          </p:stCondLst>
                                        </p:cTn>
                                        <p:tgtEl>
                                          <p:spTgt spid="4">
                                            <p:txEl>
                                              <p:pRg st="0" end="0"/>
                                            </p:txEl>
                                          </p:spTgt>
                                        </p:tgtEl>
                                      </p:cBhvr>
                                      <p:to x="100000" y="100000"/>
                                    </p:animScale>
                                    <p:animScale>
                                      <p:cBhvr>
                                        <p:cTn id="17" dur="26">
                                          <p:stCondLst>
                                            <p:cond delay="1642"/>
                                          </p:stCondLst>
                                        </p:cTn>
                                        <p:tgtEl>
                                          <p:spTgt spid="4">
                                            <p:txEl>
                                              <p:pRg st="0" end="0"/>
                                            </p:txEl>
                                          </p:spTgt>
                                        </p:tgtEl>
                                      </p:cBhvr>
                                      <p:to x="100000" y="90000"/>
                                    </p:animScale>
                                    <p:animScale>
                                      <p:cBhvr>
                                        <p:cTn id="18" dur="166" decel="50000">
                                          <p:stCondLst>
                                            <p:cond delay="1668"/>
                                          </p:stCondLst>
                                        </p:cTn>
                                        <p:tgtEl>
                                          <p:spTgt spid="4">
                                            <p:txEl>
                                              <p:pRg st="0" end="0"/>
                                            </p:txEl>
                                          </p:spTgt>
                                        </p:tgtEl>
                                      </p:cBhvr>
                                      <p:to x="100000" y="100000"/>
                                    </p:animScale>
                                    <p:animScale>
                                      <p:cBhvr>
                                        <p:cTn id="19" dur="26">
                                          <p:stCondLst>
                                            <p:cond delay="1808"/>
                                          </p:stCondLst>
                                        </p:cTn>
                                        <p:tgtEl>
                                          <p:spTgt spid="4">
                                            <p:txEl>
                                              <p:pRg st="0" end="0"/>
                                            </p:txEl>
                                          </p:spTgt>
                                        </p:tgtEl>
                                      </p:cBhvr>
                                      <p:to x="100000" y="95000"/>
                                    </p:animScale>
                                    <p:animScale>
                                      <p:cBhvr>
                                        <p:cTn id="20" dur="166" decel="50000">
                                          <p:stCondLst>
                                            <p:cond delay="1834"/>
                                          </p:stCondLst>
                                        </p:cTn>
                                        <p:tgtEl>
                                          <p:spTgt spid="4">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wipe(down)">
                                      <p:cBhvr>
                                        <p:cTn id="25" dur="580">
                                          <p:stCondLst>
                                            <p:cond delay="0"/>
                                          </p:stCondLst>
                                        </p:cTn>
                                        <p:tgtEl>
                                          <p:spTgt spid="4">
                                            <p:txEl>
                                              <p:pRg st="1" end="1"/>
                                            </p:txEl>
                                          </p:spTgt>
                                        </p:tgtEl>
                                      </p:cBhvr>
                                    </p:animEffect>
                                    <p:anim calcmode="lin" valueType="num">
                                      <p:cBhvr>
                                        <p:cTn id="26" dur="1822" tmFilter="0,0; 0.14,0.36; 0.43,0.73; 0.71,0.91; 1.0,1.0">
                                          <p:stCondLst>
                                            <p:cond delay="0"/>
                                          </p:stCondLst>
                                        </p:cTn>
                                        <p:tgtEl>
                                          <p:spTgt spid="4">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xEl>
                                              <p:pRg st="1" end="1"/>
                                            </p:txEl>
                                          </p:spTgt>
                                        </p:tgtEl>
                                      </p:cBhvr>
                                      <p:to x="100000" y="60000"/>
                                    </p:animScale>
                                    <p:animScale>
                                      <p:cBhvr>
                                        <p:cTn id="32" dur="166" decel="50000">
                                          <p:stCondLst>
                                            <p:cond delay="676"/>
                                          </p:stCondLst>
                                        </p:cTn>
                                        <p:tgtEl>
                                          <p:spTgt spid="4">
                                            <p:txEl>
                                              <p:pRg st="1" end="1"/>
                                            </p:txEl>
                                          </p:spTgt>
                                        </p:tgtEl>
                                      </p:cBhvr>
                                      <p:to x="100000" y="100000"/>
                                    </p:animScale>
                                    <p:animScale>
                                      <p:cBhvr>
                                        <p:cTn id="33" dur="26">
                                          <p:stCondLst>
                                            <p:cond delay="1312"/>
                                          </p:stCondLst>
                                        </p:cTn>
                                        <p:tgtEl>
                                          <p:spTgt spid="4">
                                            <p:txEl>
                                              <p:pRg st="1" end="1"/>
                                            </p:txEl>
                                          </p:spTgt>
                                        </p:tgtEl>
                                      </p:cBhvr>
                                      <p:to x="100000" y="80000"/>
                                    </p:animScale>
                                    <p:animScale>
                                      <p:cBhvr>
                                        <p:cTn id="34" dur="166" decel="50000">
                                          <p:stCondLst>
                                            <p:cond delay="1338"/>
                                          </p:stCondLst>
                                        </p:cTn>
                                        <p:tgtEl>
                                          <p:spTgt spid="4">
                                            <p:txEl>
                                              <p:pRg st="1" end="1"/>
                                            </p:txEl>
                                          </p:spTgt>
                                        </p:tgtEl>
                                      </p:cBhvr>
                                      <p:to x="100000" y="100000"/>
                                    </p:animScale>
                                    <p:animScale>
                                      <p:cBhvr>
                                        <p:cTn id="35" dur="26">
                                          <p:stCondLst>
                                            <p:cond delay="1642"/>
                                          </p:stCondLst>
                                        </p:cTn>
                                        <p:tgtEl>
                                          <p:spTgt spid="4">
                                            <p:txEl>
                                              <p:pRg st="1" end="1"/>
                                            </p:txEl>
                                          </p:spTgt>
                                        </p:tgtEl>
                                      </p:cBhvr>
                                      <p:to x="100000" y="90000"/>
                                    </p:animScale>
                                    <p:animScale>
                                      <p:cBhvr>
                                        <p:cTn id="36" dur="166" decel="50000">
                                          <p:stCondLst>
                                            <p:cond delay="1668"/>
                                          </p:stCondLst>
                                        </p:cTn>
                                        <p:tgtEl>
                                          <p:spTgt spid="4">
                                            <p:txEl>
                                              <p:pRg st="1" end="1"/>
                                            </p:txEl>
                                          </p:spTgt>
                                        </p:tgtEl>
                                      </p:cBhvr>
                                      <p:to x="100000" y="100000"/>
                                    </p:animScale>
                                    <p:animScale>
                                      <p:cBhvr>
                                        <p:cTn id="37" dur="26">
                                          <p:stCondLst>
                                            <p:cond delay="1808"/>
                                          </p:stCondLst>
                                        </p:cTn>
                                        <p:tgtEl>
                                          <p:spTgt spid="4">
                                            <p:txEl>
                                              <p:pRg st="1" end="1"/>
                                            </p:txEl>
                                          </p:spTgt>
                                        </p:tgtEl>
                                      </p:cBhvr>
                                      <p:to x="100000" y="95000"/>
                                    </p:animScale>
                                    <p:animScale>
                                      <p:cBhvr>
                                        <p:cTn id="38" dur="166" decel="50000">
                                          <p:stCondLst>
                                            <p:cond delay="1834"/>
                                          </p:stCondLst>
                                        </p:cTn>
                                        <p:tgtEl>
                                          <p:spTgt spid="4">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animEffect transition="in" filter="wipe(down)">
                                      <p:cBhvr>
                                        <p:cTn id="43" dur="580">
                                          <p:stCondLst>
                                            <p:cond delay="0"/>
                                          </p:stCondLst>
                                        </p:cTn>
                                        <p:tgtEl>
                                          <p:spTgt spid="4">
                                            <p:txEl>
                                              <p:pRg st="2" end="2"/>
                                            </p:txEl>
                                          </p:spTgt>
                                        </p:tgtEl>
                                      </p:cBhvr>
                                    </p:animEffect>
                                    <p:anim calcmode="lin" valueType="num">
                                      <p:cBhvr>
                                        <p:cTn id="44" dur="1822" tmFilter="0,0; 0.14,0.36; 0.43,0.73; 0.71,0.91; 1.0,1.0">
                                          <p:stCondLst>
                                            <p:cond delay="0"/>
                                          </p:stCondLst>
                                        </p:cTn>
                                        <p:tgtEl>
                                          <p:spTgt spid="4">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4">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4">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4">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4">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4">
                                            <p:txEl>
                                              <p:pRg st="2" end="2"/>
                                            </p:txEl>
                                          </p:spTgt>
                                        </p:tgtEl>
                                      </p:cBhvr>
                                      <p:to x="100000" y="60000"/>
                                    </p:animScale>
                                    <p:animScale>
                                      <p:cBhvr>
                                        <p:cTn id="50" dur="166" decel="50000">
                                          <p:stCondLst>
                                            <p:cond delay="676"/>
                                          </p:stCondLst>
                                        </p:cTn>
                                        <p:tgtEl>
                                          <p:spTgt spid="4">
                                            <p:txEl>
                                              <p:pRg st="2" end="2"/>
                                            </p:txEl>
                                          </p:spTgt>
                                        </p:tgtEl>
                                      </p:cBhvr>
                                      <p:to x="100000" y="100000"/>
                                    </p:animScale>
                                    <p:animScale>
                                      <p:cBhvr>
                                        <p:cTn id="51" dur="26">
                                          <p:stCondLst>
                                            <p:cond delay="1312"/>
                                          </p:stCondLst>
                                        </p:cTn>
                                        <p:tgtEl>
                                          <p:spTgt spid="4">
                                            <p:txEl>
                                              <p:pRg st="2" end="2"/>
                                            </p:txEl>
                                          </p:spTgt>
                                        </p:tgtEl>
                                      </p:cBhvr>
                                      <p:to x="100000" y="80000"/>
                                    </p:animScale>
                                    <p:animScale>
                                      <p:cBhvr>
                                        <p:cTn id="52" dur="166" decel="50000">
                                          <p:stCondLst>
                                            <p:cond delay="1338"/>
                                          </p:stCondLst>
                                        </p:cTn>
                                        <p:tgtEl>
                                          <p:spTgt spid="4">
                                            <p:txEl>
                                              <p:pRg st="2" end="2"/>
                                            </p:txEl>
                                          </p:spTgt>
                                        </p:tgtEl>
                                      </p:cBhvr>
                                      <p:to x="100000" y="100000"/>
                                    </p:animScale>
                                    <p:animScale>
                                      <p:cBhvr>
                                        <p:cTn id="53" dur="26">
                                          <p:stCondLst>
                                            <p:cond delay="1642"/>
                                          </p:stCondLst>
                                        </p:cTn>
                                        <p:tgtEl>
                                          <p:spTgt spid="4">
                                            <p:txEl>
                                              <p:pRg st="2" end="2"/>
                                            </p:txEl>
                                          </p:spTgt>
                                        </p:tgtEl>
                                      </p:cBhvr>
                                      <p:to x="100000" y="90000"/>
                                    </p:animScale>
                                    <p:animScale>
                                      <p:cBhvr>
                                        <p:cTn id="54" dur="166" decel="50000">
                                          <p:stCondLst>
                                            <p:cond delay="1668"/>
                                          </p:stCondLst>
                                        </p:cTn>
                                        <p:tgtEl>
                                          <p:spTgt spid="4">
                                            <p:txEl>
                                              <p:pRg st="2" end="2"/>
                                            </p:txEl>
                                          </p:spTgt>
                                        </p:tgtEl>
                                      </p:cBhvr>
                                      <p:to x="100000" y="100000"/>
                                    </p:animScale>
                                    <p:animScale>
                                      <p:cBhvr>
                                        <p:cTn id="55" dur="26">
                                          <p:stCondLst>
                                            <p:cond delay="1808"/>
                                          </p:stCondLst>
                                        </p:cTn>
                                        <p:tgtEl>
                                          <p:spTgt spid="4">
                                            <p:txEl>
                                              <p:pRg st="2" end="2"/>
                                            </p:txEl>
                                          </p:spTgt>
                                        </p:tgtEl>
                                      </p:cBhvr>
                                      <p:to x="100000" y="95000"/>
                                    </p:animScale>
                                    <p:animScale>
                                      <p:cBhvr>
                                        <p:cTn id="56" dur="166" decel="50000">
                                          <p:stCondLst>
                                            <p:cond delay="1834"/>
                                          </p:stCondLst>
                                        </p:cTn>
                                        <p:tgtEl>
                                          <p:spTgt spid="4">
                                            <p:txEl>
                                              <p:pRg st="2" end="2"/>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4">
                                            <p:txEl>
                                              <p:pRg st="3" end="3"/>
                                            </p:txEl>
                                          </p:spTgt>
                                        </p:tgtEl>
                                        <p:attrNameLst>
                                          <p:attrName>style.visibility</p:attrName>
                                        </p:attrNameLst>
                                      </p:cBhvr>
                                      <p:to>
                                        <p:strVal val="visible"/>
                                      </p:to>
                                    </p:set>
                                    <p:animEffect transition="in" filter="wipe(down)">
                                      <p:cBhvr>
                                        <p:cTn id="61" dur="580">
                                          <p:stCondLst>
                                            <p:cond delay="0"/>
                                          </p:stCondLst>
                                        </p:cTn>
                                        <p:tgtEl>
                                          <p:spTgt spid="4">
                                            <p:txEl>
                                              <p:pRg st="3" end="3"/>
                                            </p:txEl>
                                          </p:spTgt>
                                        </p:tgtEl>
                                      </p:cBhvr>
                                    </p:animEffect>
                                    <p:anim calcmode="lin" valueType="num">
                                      <p:cBhvr>
                                        <p:cTn id="62" dur="1822" tmFilter="0,0; 0.14,0.36; 0.43,0.73; 0.71,0.91; 1.0,1.0">
                                          <p:stCondLst>
                                            <p:cond delay="0"/>
                                          </p:stCondLst>
                                        </p:cTn>
                                        <p:tgtEl>
                                          <p:spTgt spid="4">
                                            <p:txEl>
                                              <p:pRg st="3" end="3"/>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4">
                                            <p:txEl>
                                              <p:pRg st="3" end="3"/>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4">
                                            <p:txEl>
                                              <p:pRg st="3" end="3"/>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4">
                                            <p:txEl>
                                              <p:pRg st="3" end="3"/>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4">
                                            <p:txEl>
                                              <p:pRg st="3" end="3"/>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4">
                                            <p:txEl>
                                              <p:pRg st="3" end="3"/>
                                            </p:txEl>
                                          </p:spTgt>
                                        </p:tgtEl>
                                      </p:cBhvr>
                                      <p:to x="100000" y="60000"/>
                                    </p:animScale>
                                    <p:animScale>
                                      <p:cBhvr>
                                        <p:cTn id="68" dur="166" decel="50000">
                                          <p:stCondLst>
                                            <p:cond delay="676"/>
                                          </p:stCondLst>
                                        </p:cTn>
                                        <p:tgtEl>
                                          <p:spTgt spid="4">
                                            <p:txEl>
                                              <p:pRg st="3" end="3"/>
                                            </p:txEl>
                                          </p:spTgt>
                                        </p:tgtEl>
                                      </p:cBhvr>
                                      <p:to x="100000" y="100000"/>
                                    </p:animScale>
                                    <p:animScale>
                                      <p:cBhvr>
                                        <p:cTn id="69" dur="26">
                                          <p:stCondLst>
                                            <p:cond delay="1312"/>
                                          </p:stCondLst>
                                        </p:cTn>
                                        <p:tgtEl>
                                          <p:spTgt spid="4">
                                            <p:txEl>
                                              <p:pRg st="3" end="3"/>
                                            </p:txEl>
                                          </p:spTgt>
                                        </p:tgtEl>
                                      </p:cBhvr>
                                      <p:to x="100000" y="80000"/>
                                    </p:animScale>
                                    <p:animScale>
                                      <p:cBhvr>
                                        <p:cTn id="70" dur="166" decel="50000">
                                          <p:stCondLst>
                                            <p:cond delay="1338"/>
                                          </p:stCondLst>
                                        </p:cTn>
                                        <p:tgtEl>
                                          <p:spTgt spid="4">
                                            <p:txEl>
                                              <p:pRg st="3" end="3"/>
                                            </p:txEl>
                                          </p:spTgt>
                                        </p:tgtEl>
                                      </p:cBhvr>
                                      <p:to x="100000" y="100000"/>
                                    </p:animScale>
                                    <p:animScale>
                                      <p:cBhvr>
                                        <p:cTn id="71" dur="26">
                                          <p:stCondLst>
                                            <p:cond delay="1642"/>
                                          </p:stCondLst>
                                        </p:cTn>
                                        <p:tgtEl>
                                          <p:spTgt spid="4">
                                            <p:txEl>
                                              <p:pRg st="3" end="3"/>
                                            </p:txEl>
                                          </p:spTgt>
                                        </p:tgtEl>
                                      </p:cBhvr>
                                      <p:to x="100000" y="90000"/>
                                    </p:animScale>
                                    <p:animScale>
                                      <p:cBhvr>
                                        <p:cTn id="72" dur="166" decel="50000">
                                          <p:stCondLst>
                                            <p:cond delay="1668"/>
                                          </p:stCondLst>
                                        </p:cTn>
                                        <p:tgtEl>
                                          <p:spTgt spid="4">
                                            <p:txEl>
                                              <p:pRg st="3" end="3"/>
                                            </p:txEl>
                                          </p:spTgt>
                                        </p:tgtEl>
                                      </p:cBhvr>
                                      <p:to x="100000" y="100000"/>
                                    </p:animScale>
                                    <p:animScale>
                                      <p:cBhvr>
                                        <p:cTn id="73" dur="26">
                                          <p:stCondLst>
                                            <p:cond delay="1808"/>
                                          </p:stCondLst>
                                        </p:cTn>
                                        <p:tgtEl>
                                          <p:spTgt spid="4">
                                            <p:txEl>
                                              <p:pRg st="3" end="3"/>
                                            </p:txEl>
                                          </p:spTgt>
                                        </p:tgtEl>
                                      </p:cBhvr>
                                      <p:to x="100000" y="95000"/>
                                    </p:animScale>
                                    <p:animScale>
                                      <p:cBhvr>
                                        <p:cTn id="74" dur="166" decel="50000">
                                          <p:stCondLst>
                                            <p:cond delay="1834"/>
                                          </p:stCondLst>
                                        </p:cTn>
                                        <p:tgtEl>
                                          <p:spTgt spid="4">
                                            <p:txEl>
                                              <p:pRg st="3" end="3"/>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4">
                                            <p:txEl>
                                              <p:pRg st="4" end="4"/>
                                            </p:txEl>
                                          </p:spTgt>
                                        </p:tgtEl>
                                        <p:attrNameLst>
                                          <p:attrName>style.visibility</p:attrName>
                                        </p:attrNameLst>
                                      </p:cBhvr>
                                      <p:to>
                                        <p:strVal val="visible"/>
                                      </p:to>
                                    </p:set>
                                    <p:animEffect transition="in" filter="wipe(down)">
                                      <p:cBhvr>
                                        <p:cTn id="79" dur="580">
                                          <p:stCondLst>
                                            <p:cond delay="0"/>
                                          </p:stCondLst>
                                        </p:cTn>
                                        <p:tgtEl>
                                          <p:spTgt spid="4">
                                            <p:txEl>
                                              <p:pRg st="4" end="4"/>
                                            </p:txEl>
                                          </p:spTgt>
                                        </p:tgtEl>
                                      </p:cBhvr>
                                    </p:animEffect>
                                    <p:anim calcmode="lin" valueType="num">
                                      <p:cBhvr>
                                        <p:cTn id="80" dur="1822" tmFilter="0,0; 0.14,0.36; 0.43,0.73; 0.71,0.91; 1.0,1.0">
                                          <p:stCondLst>
                                            <p:cond delay="0"/>
                                          </p:stCondLst>
                                        </p:cTn>
                                        <p:tgtEl>
                                          <p:spTgt spid="4">
                                            <p:txEl>
                                              <p:pRg st="4" end="4"/>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4">
                                            <p:txEl>
                                              <p:pRg st="4" end="4"/>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4">
                                            <p:txEl>
                                              <p:pRg st="4" end="4"/>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4">
                                            <p:txEl>
                                              <p:pRg st="4" end="4"/>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4">
                                            <p:txEl>
                                              <p:pRg st="4" end="4"/>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4">
                                            <p:txEl>
                                              <p:pRg st="4" end="4"/>
                                            </p:txEl>
                                          </p:spTgt>
                                        </p:tgtEl>
                                      </p:cBhvr>
                                      <p:to x="100000" y="60000"/>
                                    </p:animScale>
                                    <p:animScale>
                                      <p:cBhvr>
                                        <p:cTn id="86" dur="166" decel="50000">
                                          <p:stCondLst>
                                            <p:cond delay="676"/>
                                          </p:stCondLst>
                                        </p:cTn>
                                        <p:tgtEl>
                                          <p:spTgt spid="4">
                                            <p:txEl>
                                              <p:pRg st="4" end="4"/>
                                            </p:txEl>
                                          </p:spTgt>
                                        </p:tgtEl>
                                      </p:cBhvr>
                                      <p:to x="100000" y="100000"/>
                                    </p:animScale>
                                    <p:animScale>
                                      <p:cBhvr>
                                        <p:cTn id="87" dur="26">
                                          <p:stCondLst>
                                            <p:cond delay="1312"/>
                                          </p:stCondLst>
                                        </p:cTn>
                                        <p:tgtEl>
                                          <p:spTgt spid="4">
                                            <p:txEl>
                                              <p:pRg st="4" end="4"/>
                                            </p:txEl>
                                          </p:spTgt>
                                        </p:tgtEl>
                                      </p:cBhvr>
                                      <p:to x="100000" y="80000"/>
                                    </p:animScale>
                                    <p:animScale>
                                      <p:cBhvr>
                                        <p:cTn id="88" dur="166" decel="50000">
                                          <p:stCondLst>
                                            <p:cond delay="1338"/>
                                          </p:stCondLst>
                                        </p:cTn>
                                        <p:tgtEl>
                                          <p:spTgt spid="4">
                                            <p:txEl>
                                              <p:pRg st="4" end="4"/>
                                            </p:txEl>
                                          </p:spTgt>
                                        </p:tgtEl>
                                      </p:cBhvr>
                                      <p:to x="100000" y="100000"/>
                                    </p:animScale>
                                    <p:animScale>
                                      <p:cBhvr>
                                        <p:cTn id="89" dur="26">
                                          <p:stCondLst>
                                            <p:cond delay="1642"/>
                                          </p:stCondLst>
                                        </p:cTn>
                                        <p:tgtEl>
                                          <p:spTgt spid="4">
                                            <p:txEl>
                                              <p:pRg st="4" end="4"/>
                                            </p:txEl>
                                          </p:spTgt>
                                        </p:tgtEl>
                                      </p:cBhvr>
                                      <p:to x="100000" y="90000"/>
                                    </p:animScale>
                                    <p:animScale>
                                      <p:cBhvr>
                                        <p:cTn id="90" dur="166" decel="50000">
                                          <p:stCondLst>
                                            <p:cond delay="1668"/>
                                          </p:stCondLst>
                                        </p:cTn>
                                        <p:tgtEl>
                                          <p:spTgt spid="4">
                                            <p:txEl>
                                              <p:pRg st="4" end="4"/>
                                            </p:txEl>
                                          </p:spTgt>
                                        </p:tgtEl>
                                      </p:cBhvr>
                                      <p:to x="100000" y="100000"/>
                                    </p:animScale>
                                    <p:animScale>
                                      <p:cBhvr>
                                        <p:cTn id="91" dur="26">
                                          <p:stCondLst>
                                            <p:cond delay="1808"/>
                                          </p:stCondLst>
                                        </p:cTn>
                                        <p:tgtEl>
                                          <p:spTgt spid="4">
                                            <p:txEl>
                                              <p:pRg st="4" end="4"/>
                                            </p:txEl>
                                          </p:spTgt>
                                        </p:tgtEl>
                                      </p:cBhvr>
                                      <p:to x="100000" y="95000"/>
                                    </p:animScale>
                                    <p:animScale>
                                      <p:cBhvr>
                                        <p:cTn id="92" dur="166" decel="50000">
                                          <p:stCondLst>
                                            <p:cond delay="1834"/>
                                          </p:stCondLst>
                                        </p:cTn>
                                        <p:tgtEl>
                                          <p:spTgt spid="4">
                                            <p:txEl>
                                              <p:pRg st="4" end="4"/>
                                            </p:txEl>
                                          </p:spTgt>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4">
                                            <p:txEl>
                                              <p:pRg st="5" end="5"/>
                                            </p:txEl>
                                          </p:spTgt>
                                        </p:tgtEl>
                                        <p:attrNameLst>
                                          <p:attrName>style.visibility</p:attrName>
                                        </p:attrNameLst>
                                      </p:cBhvr>
                                      <p:to>
                                        <p:strVal val="visible"/>
                                      </p:to>
                                    </p:set>
                                    <p:animEffect transition="in" filter="wipe(down)">
                                      <p:cBhvr>
                                        <p:cTn id="97" dur="580">
                                          <p:stCondLst>
                                            <p:cond delay="0"/>
                                          </p:stCondLst>
                                        </p:cTn>
                                        <p:tgtEl>
                                          <p:spTgt spid="4">
                                            <p:txEl>
                                              <p:pRg st="5" end="5"/>
                                            </p:txEl>
                                          </p:spTgt>
                                        </p:tgtEl>
                                      </p:cBhvr>
                                    </p:animEffect>
                                    <p:anim calcmode="lin" valueType="num">
                                      <p:cBhvr>
                                        <p:cTn id="98" dur="1822" tmFilter="0,0; 0.14,0.36; 0.43,0.73; 0.71,0.91; 1.0,1.0">
                                          <p:stCondLst>
                                            <p:cond delay="0"/>
                                          </p:stCondLst>
                                        </p:cTn>
                                        <p:tgtEl>
                                          <p:spTgt spid="4">
                                            <p:txEl>
                                              <p:pRg st="5" end="5"/>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4">
                                            <p:txEl>
                                              <p:pRg st="5" end="5"/>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4">
                                            <p:txEl>
                                              <p:pRg st="5" end="5"/>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4">
                                            <p:txEl>
                                              <p:pRg st="5" end="5"/>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4">
                                            <p:txEl>
                                              <p:pRg st="5" end="5"/>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4">
                                            <p:txEl>
                                              <p:pRg st="5" end="5"/>
                                            </p:txEl>
                                          </p:spTgt>
                                        </p:tgtEl>
                                      </p:cBhvr>
                                      <p:to x="100000" y="60000"/>
                                    </p:animScale>
                                    <p:animScale>
                                      <p:cBhvr>
                                        <p:cTn id="104" dur="166" decel="50000">
                                          <p:stCondLst>
                                            <p:cond delay="676"/>
                                          </p:stCondLst>
                                        </p:cTn>
                                        <p:tgtEl>
                                          <p:spTgt spid="4">
                                            <p:txEl>
                                              <p:pRg st="5" end="5"/>
                                            </p:txEl>
                                          </p:spTgt>
                                        </p:tgtEl>
                                      </p:cBhvr>
                                      <p:to x="100000" y="100000"/>
                                    </p:animScale>
                                    <p:animScale>
                                      <p:cBhvr>
                                        <p:cTn id="105" dur="26">
                                          <p:stCondLst>
                                            <p:cond delay="1312"/>
                                          </p:stCondLst>
                                        </p:cTn>
                                        <p:tgtEl>
                                          <p:spTgt spid="4">
                                            <p:txEl>
                                              <p:pRg st="5" end="5"/>
                                            </p:txEl>
                                          </p:spTgt>
                                        </p:tgtEl>
                                      </p:cBhvr>
                                      <p:to x="100000" y="80000"/>
                                    </p:animScale>
                                    <p:animScale>
                                      <p:cBhvr>
                                        <p:cTn id="106" dur="166" decel="50000">
                                          <p:stCondLst>
                                            <p:cond delay="1338"/>
                                          </p:stCondLst>
                                        </p:cTn>
                                        <p:tgtEl>
                                          <p:spTgt spid="4">
                                            <p:txEl>
                                              <p:pRg st="5" end="5"/>
                                            </p:txEl>
                                          </p:spTgt>
                                        </p:tgtEl>
                                      </p:cBhvr>
                                      <p:to x="100000" y="100000"/>
                                    </p:animScale>
                                    <p:animScale>
                                      <p:cBhvr>
                                        <p:cTn id="107" dur="26">
                                          <p:stCondLst>
                                            <p:cond delay="1642"/>
                                          </p:stCondLst>
                                        </p:cTn>
                                        <p:tgtEl>
                                          <p:spTgt spid="4">
                                            <p:txEl>
                                              <p:pRg st="5" end="5"/>
                                            </p:txEl>
                                          </p:spTgt>
                                        </p:tgtEl>
                                      </p:cBhvr>
                                      <p:to x="100000" y="90000"/>
                                    </p:animScale>
                                    <p:animScale>
                                      <p:cBhvr>
                                        <p:cTn id="108" dur="166" decel="50000">
                                          <p:stCondLst>
                                            <p:cond delay="1668"/>
                                          </p:stCondLst>
                                        </p:cTn>
                                        <p:tgtEl>
                                          <p:spTgt spid="4">
                                            <p:txEl>
                                              <p:pRg st="5" end="5"/>
                                            </p:txEl>
                                          </p:spTgt>
                                        </p:tgtEl>
                                      </p:cBhvr>
                                      <p:to x="100000" y="100000"/>
                                    </p:animScale>
                                    <p:animScale>
                                      <p:cBhvr>
                                        <p:cTn id="109" dur="26">
                                          <p:stCondLst>
                                            <p:cond delay="1808"/>
                                          </p:stCondLst>
                                        </p:cTn>
                                        <p:tgtEl>
                                          <p:spTgt spid="4">
                                            <p:txEl>
                                              <p:pRg st="5" end="5"/>
                                            </p:txEl>
                                          </p:spTgt>
                                        </p:tgtEl>
                                      </p:cBhvr>
                                      <p:to x="100000" y="95000"/>
                                    </p:animScale>
                                    <p:animScale>
                                      <p:cBhvr>
                                        <p:cTn id="110" dur="166" decel="50000">
                                          <p:stCondLst>
                                            <p:cond delay="1834"/>
                                          </p:stCondLst>
                                        </p:cTn>
                                        <p:tgtEl>
                                          <p:spTgt spid="4">
                                            <p:txEl>
                                              <p:pRg st="5" end="5"/>
                                            </p:txEl>
                                          </p:spTgt>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grpId="0" nodeType="clickEffect">
                                  <p:stCondLst>
                                    <p:cond delay="0"/>
                                  </p:stCondLst>
                                  <p:childTnLst>
                                    <p:set>
                                      <p:cBhvr>
                                        <p:cTn id="114" dur="1" fill="hold">
                                          <p:stCondLst>
                                            <p:cond delay="0"/>
                                          </p:stCondLst>
                                        </p:cTn>
                                        <p:tgtEl>
                                          <p:spTgt spid="4">
                                            <p:txEl>
                                              <p:pRg st="6" end="6"/>
                                            </p:txEl>
                                          </p:spTgt>
                                        </p:tgtEl>
                                        <p:attrNameLst>
                                          <p:attrName>style.visibility</p:attrName>
                                        </p:attrNameLst>
                                      </p:cBhvr>
                                      <p:to>
                                        <p:strVal val="visible"/>
                                      </p:to>
                                    </p:set>
                                    <p:animEffect transition="in" filter="wipe(down)">
                                      <p:cBhvr>
                                        <p:cTn id="115" dur="580">
                                          <p:stCondLst>
                                            <p:cond delay="0"/>
                                          </p:stCondLst>
                                        </p:cTn>
                                        <p:tgtEl>
                                          <p:spTgt spid="4">
                                            <p:txEl>
                                              <p:pRg st="6" end="6"/>
                                            </p:txEl>
                                          </p:spTgt>
                                        </p:tgtEl>
                                      </p:cBhvr>
                                    </p:animEffect>
                                    <p:anim calcmode="lin" valueType="num">
                                      <p:cBhvr>
                                        <p:cTn id="116" dur="1822" tmFilter="0,0; 0.14,0.36; 0.43,0.73; 0.71,0.91; 1.0,1.0">
                                          <p:stCondLst>
                                            <p:cond delay="0"/>
                                          </p:stCondLst>
                                        </p:cTn>
                                        <p:tgtEl>
                                          <p:spTgt spid="4">
                                            <p:txEl>
                                              <p:pRg st="6" end="6"/>
                                            </p:txEl>
                                          </p:spTgt>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4">
                                            <p:txEl>
                                              <p:pRg st="6" end="6"/>
                                            </p:txEl>
                                          </p:spTgt>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4">
                                            <p:txEl>
                                              <p:pRg st="6" end="6"/>
                                            </p:txEl>
                                          </p:spTgt>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4">
                                            <p:txEl>
                                              <p:pRg st="6" end="6"/>
                                            </p:txEl>
                                          </p:spTgt>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4">
                                            <p:txEl>
                                              <p:pRg st="6" end="6"/>
                                            </p:txEl>
                                          </p:spTgt>
                                        </p:tgtEl>
                                        <p:attrNameLst>
                                          <p:attrName>ppt_y</p:attrName>
                                        </p:attrNameLst>
                                      </p:cBhvr>
                                      <p:tavLst>
                                        <p:tav tm="0" fmla="#ppt_y-sin(pi*$)/81">
                                          <p:val>
                                            <p:fltVal val="0"/>
                                          </p:val>
                                        </p:tav>
                                        <p:tav tm="100000">
                                          <p:val>
                                            <p:fltVal val="1"/>
                                          </p:val>
                                        </p:tav>
                                      </p:tavLst>
                                    </p:anim>
                                    <p:animScale>
                                      <p:cBhvr>
                                        <p:cTn id="121" dur="26">
                                          <p:stCondLst>
                                            <p:cond delay="650"/>
                                          </p:stCondLst>
                                        </p:cTn>
                                        <p:tgtEl>
                                          <p:spTgt spid="4">
                                            <p:txEl>
                                              <p:pRg st="6" end="6"/>
                                            </p:txEl>
                                          </p:spTgt>
                                        </p:tgtEl>
                                      </p:cBhvr>
                                      <p:to x="100000" y="60000"/>
                                    </p:animScale>
                                    <p:animScale>
                                      <p:cBhvr>
                                        <p:cTn id="122" dur="166" decel="50000">
                                          <p:stCondLst>
                                            <p:cond delay="676"/>
                                          </p:stCondLst>
                                        </p:cTn>
                                        <p:tgtEl>
                                          <p:spTgt spid="4">
                                            <p:txEl>
                                              <p:pRg st="6" end="6"/>
                                            </p:txEl>
                                          </p:spTgt>
                                        </p:tgtEl>
                                      </p:cBhvr>
                                      <p:to x="100000" y="100000"/>
                                    </p:animScale>
                                    <p:animScale>
                                      <p:cBhvr>
                                        <p:cTn id="123" dur="26">
                                          <p:stCondLst>
                                            <p:cond delay="1312"/>
                                          </p:stCondLst>
                                        </p:cTn>
                                        <p:tgtEl>
                                          <p:spTgt spid="4">
                                            <p:txEl>
                                              <p:pRg st="6" end="6"/>
                                            </p:txEl>
                                          </p:spTgt>
                                        </p:tgtEl>
                                      </p:cBhvr>
                                      <p:to x="100000" y="80000"/>
                                    </p:animScale>
                                    <p:animScale>
                                      <p:cBhvr>
                                        <p:cTn id="124" dur="166" decel="50000">
                                          <p:stCondLst>
                                            <p:cond delay="1338"/>
                                          </p:stCondLst>
                                        </p:cTn>
                                        <p:tgtEl>
                                          <p:spTgt spid="4">
                                            <p:txEl>
                                              <p:pRg st="6" end="6"/>
                                            </p:txEl>
                                          </p:spTgt>
                                        </p:tgtEl>
                                      </p:cBhvr>
                                      <p:to x="100000" y="100000"/>
                                    </p:animScale>
                                    <p:animScale>
                                      <p:cBhvr>
                                        <p:cTn id="125" dur="26">
                                          <p:stCondLst>
                                            <p:cond delay="1642"/>
                                          </p:stCondLst>
                                        </p:cTn>
                                        <p:tgtEl>
                                          <p:spTgt spid="4">
                                            <p:txEl>
                                              <p:pRg st="6" end="6"/>
                                            </p:txEl>
                                          </p:spTgt>
                                        </p:tgtEl>
                                      </p:cBhvr>
                                      <p:to x="100000" y="90000"/>
                                    </p:animScale>
                                    <p:animScale>
                                      <p:cBhvr>
                                        <p:cTn id="126" dur="166" decel="50000">
                                          <p:stCondLst>
                                            <p:cond delay="1668"/>
                                          </p:stCondLst>
                                        </p:cTn>
                                        <p:tgtEl>
                                          <p:spTgt spid="4">
                                            <p:txEl>
                                              <p:pRg st="6" end="6"/>
                                            </p:txEl>
                                          </p:spTgt>
                                        </p:tgtEl>
                                      </p:cBhvr>
                                      <p:to x="100000" y="100000"/>
                                    </p:animScale>
                                    <p:animScale>
                                      <p:cBhvr>
                                        <p:cTn id="127" dur="26">
                                          <p:stCondLst>
                                            <p:cond delay="1808"/>
                                          </p:stCondLst>
                                        </p:cTn>
                                        <p:tgtEl>
                                          <p:spTgt spid="4">
                                            <p:txEl>
                                              <p:pRg st="6" end="6"/>
                                            </p:txEl>
                                          </p:spTgt>
                                        </p:tgtEl>
                                      </p:cBhvr>
                                      <p:to x="100000" y="95000"/>
                                    </p:animScale>
                                    <p:animScale>
                                      <p:cBhvr>
                                        <p:cTn id="128" dur="166" decel="50000">
                                          <p:stCondLst>
                                            <p:cond delay="1834"/>
                                          </p:stCondLst>
                                        </p:cTn>
                                        <p:tgtEl>
                                          <p:spTgt spid="4">
                                            <p:txEl>
                                              <p:pRg st="6" end="6"/>
                                            </p:txEl>
                                          </p:spTgt>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26" presetClass="entr" presetSubtype="0" fill="hold" grpId="0" nodeType="clickEffect">
                                  <p:stCondLst>
                                    <p:cond delay="0"/>
                                  </p:stCondLst>
                                  <p:childTnLst>
                                    <p:set>
                                      <p:cBhvr>
                                        <p:cTn id="132" dur="1" fill="hold">
                                          <p:stCondLst>
                                            <p:cond delay="0"/>
                                          </p:stCondLst>
                                        </p:cTn>
                                        <p:tgtEl>
                                          <p:spTgt spid="4">
                                            <p:txEl>
                                              <p:pRg st="8" end="8"/>
                                            </p:txEl>
                                          </p:spTgt>
                                        </p:tgtEl>
                                        <p:attrNameLst>
                                          <p:attrName>style.visibility</p:attrName>
                                        </p:attrNameLst>
                                      </p:cBhvr>
                                      <p:to>
                                        <p:strVal val="visible"/>
                                      </p:to>
                                    </p:set>
                                    <p:animEffect transition="in" filter="wipe(down)">
                                      <p:cBhvr>
                                        <p:cTn id="133" dur="580">
                                          <p:stCondLst>
                                            <p:cond delay="0"/>
                                          </p:stCondLst>
                                        </p:cTn>
                                        <p:tgtEl>
                                          <p:spTgt spid="4">
                                            <p:txEl>
                                              <p:pRg st="8" end="8"/>
                                            </p:txEl>
                                          </p:spTgt>
                                        </p:tgtEl>
                                      </p:cBhvr>
                                    </p:animEffect>
                                    <p:anim calcmode="lin" valueType="num">
                                      <p:cBhvr>
                                        <p:cTn id="134" dur="1822" tmFilter="0,0; 0.14,0.36; 0.43,0.73; 0.71,0.91; 1.0,1.0">
                                          <p:stCondLst>
                                            <p:cond delay="0"/>
                                          </p:stCondLst>
                                        </p:cTn>
                                        <p:tgtEl>
                                          <p:spTgt spid="4">
                                            <p:txEl>
                                              <p:pRg st="8" end="8"/>
                                            </p:txEl>
                                          </p:spTgt>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4">
                                            <p:txEl>
                                              <p:pRg st="8" end="8"/>
                                            </p:txEl>
                                          </p:spTgt>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4">
                                            <p:txEl>
                                              <p:pRg st="8" end="8"/>
                                            </p:txEl>
                                          </p:spTgt>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4">
                                            <p:txEl>
                                              <p:pRg st="8" end="8"/>
                                            </p:txEl>
                                          </p:spTgt>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4">
                                            <p:txEl>
                                              <p:pRg st="8" end="8"/>
                                            </p:txEl>
                                          </p:spTgt>
                                        </p:tgtEl>
                                        <p:attrNameLst>
                                          <p:attrName>ppt_y</p:attrName>
                                        </p:attrNameLst>
                                      </p:cBhvr>
                                      <p:tavLst>
                                        <p:tav tm="0" fmla="#ppt_y-sin(pi*$)/81">
                                          <p:val>
                                            <p:fltVal val="0"/>
                                          </p:val>
                                        </p:tav>
                                        <p:tav tm="100000">
                                          <p:val>
                                            <p:fltVal val="1"/>
                                          </p:val>
                                        </p:tav>
                                      </p:tavLst>
                                    </p:anim>
                                    <p:animScale>
                                      <p:cBhvr>
                                        <p:cTn id="139" dur="26">
                                          <p:stCondLst>
                                            <p:cond delay="650"/>
                                          </p:stCondLst>
                                        </p:cTn>
                                        <p:tgtEl>
                                          <p:spTgt spid="4">
                                            <p:txEl>
                                              <p:pRg st="8" end="8"/>
                                            </p:txEl>
                                          </p:spTgt>
                                        </p:tgtEl>
                                      </p:cBhvr>
                                      <p:to x="100000" y="60000"/>
                                    </p:animScale>
                                    <p:animScale>
                                      <p:cBhvr>
                                        <p:cTn id="140" dur="166" decel="50000">
                                          <p:stCondLst>
                                            <p:cond delay="676"/>
                                          </p:stCondLst>
                                        </p:cTn>
                                        <p:tgtEl>
                                          <p:spTgt spid="4">
                                            <p:txEl>
                                              <p:pRg st="8" end="8"/>
                                            </p:txEl>
                                          </p:spTgt>
                                        </p:tgtEl>
                                      </p:cBhvr>
                                      <p:to x="100000" y="100000"/>
                                    </p:animScale>
                                    <p:animScale>
                                      <p:cBhvr>
                                        <p:cTn id="141" dur="26">
                                          <p:stCondLst>
                                            <p:cond delay="1312"/>
                                          </p:stCondLst>
                                        </p:cTn>
                                        <p:tgtEl>
                                          <p:spTgt spid="4">
                                            <p:txEl>
                                              <p:pRg st="8" end="8"/>
                                            </p:txEl>
                                          </p:spTgt>
                                        </p:tgtEl>
                                      </p:cBhvr>
                                      <p:to x="100000" y="80000"/>
                                    </p:animScale>
                                    <p:animScale>
                                      <p:cBhvr>
                                        <p:cTn id="142" dur="166" decel="50000">
                                          <p:stCondLst>
                                            <p:cond delay="1338"/>
                                          </p:stCondLst>
                                        </p:cTn>
                                        <p:tgtEl>
                                          <p:spTgt spid="4">
                                            <p:txEl>
                                              <p:pRg st="8" end="8"/>
                                            </p:txEl>
                                          </p:spTgt>
                                        </p:tgtEl>
                                      </p:cBhvr>
                                      <p:to x="100000" y="100000"/>
                                    </p:animScale>
                                    <p:animScale>
                                      <p:cBhvr>
                                        <p:cTn id="143" dur="26">
                                          <p:stCondLst>
                                            <p:cond delay="1642"/>
                                          </p:stCondLst>
                                        </p:cTn>
                                        <p:tgtEl>
                                          <p:spTgt spid="4">
                                            <p:txEl>
                                              <p:pRg st="8" end="8"/>
                                            </p:txEl>
                                          </p:spTgt>
                                        </p:tgtEl>
                                      </p:cBhvr>
                                      <p:to x="100000" y="90000"/>
                                    </p:animScale>
                                    <p:animScale>
                                      <p:cBhvr>
                                        <p:cTn id="144" dur="166" decel="50000">
                                          <p:stCondLst>
                                            <p:cond delay="1668"/>
                                          </p:stCondLst>
                                        </p:cTn>
                                        <p:tgtEl>
                                          <p:spTgt spid="4">
                                            <p:txEl>
                                              <p:pRg st="8" end="8"/>
                                            </p:txEl>
                                          </p:spTgt>
                                        </p:tgtEl>
                                      </p:cBhvr>
                                      <p:to x="100000" y="100000"/>
                                    </p:animScale>
                                    <p:animScale>
                                      <p:cBhvr>
                                        <p:cTn id="145" dur="26">
                                          <p:stCondLst>
                                            <p:cond delay="1808"/>
                                          </p:stCondLst>
                                        </p:cTn>
                                        <p:tgtEl>
                                          <p:spTgt spid="4">
                                            <p:txEl>
                                              <p:pRg st="8" end="8"/>
                                            </p:txEl>
                                          </p:spTgt>
                                        </p:tgtEl>
                                      </p:cBhvr>
                                      <p:to x="100000" y="95000"/>
                                    </p:animScale>
                                    <p:animScale>
                                      <p:cBhvr>
                                        <p:cTn id="146" dur="166" decel="50000">
                                          <p:stCondLst>
                                            <p:cond delay="1834"/>
                                          </p:stCondLst>
                                        </p:cTn>
                                        <p:tgtEl>
                                          <p:spTgt spid="4">
                                            <p:txEl>
                                              <p:pRg st="8" end="8"/>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Budget powerpt.4 20102.png"/>
          <p:cNvPicPr>
            <a:picLocks noChangeAspect="1"/>
          </p:cNvPicPr>
          <p:nvPr/>
        </p:nvPicPr>
        <p:blipFill>
          <a:blip r:embed="rId3" cstate="print"/>
          <a:stretch>
            <a:fillRect/>
          </a:stretch>
        </p:blipFill>
        <p:spPr>
          <a:xfrm rot="10800000">
            <a:off x="0" y="0"/>
            <a:ext cx="9144000" cy="6858000"/>
          </a:xfrm>
          <a:prstGeom prst="rect">
            <a:avLst/>
          </a:prstGeom>
        </p:spPr>
      </p:pic>
      <p:sp>
        <p:nvSpPr>
          <p:cNvPr id="3" name="Title 2">
            <a:extLst>
              <a:ext uri="{FF2B5EF4-FFF2-40B4-BE49-F238E27FC236}">
                <a16:creationId xmlns:a16="http://schemas.microsoft.com/office/drawing/2014/main" id="{4B8BE78D-46DA-4A47-9F80-A1371DBB6E86}"/>
              </a:ext>
            </a:extLst>
          </p:cNvPr>
          <p:cNvSpPr>
            <a:spLocks noGrp="1"/>
          </p:cNvSpPr>
          <p:nvPr>
            <p:ph type="title"/>
          </p:nvPr>
        </p:nvSpPr>
        <p:spPr>
          <a:xfrm>
            <a:off x="457200" y="273050"/>
            <a:ext cx="7696200" cy="1162050"/>
          </a:xfrm>
        </p:spPr>
        <p:txBody>
          <a:bodyPr>
            <a:normAutofit/>
          </a:bodyPr>
          <a:lstStyle/>
          <a:p>
            <a:r>
              <a:rPr lang="en-US" sz="2800" dirty="0"/>
              <a:t>                                 Cell Phone Safety</a:t>
            </a:r>
          </a:p>
        </p:txBody>
      </p:sp>
      <p:graphicFrame>
        <p:nvGraphicFramePr>
          <p:cNvPr id="11" name="Content Placeholder 10">
            <a:extLst>
              <a:ext uri="{FF2B5EF4-FFF2-40B4-BE49-F238E27FC236}">
                <a16:creationId xmlns:a16="http://schemas.microsoft.com/office/drawing/2014/main" id="{9D343881-ACC4-4262-88AA-4EF954473EA3}"/>
              </a:ext>
            </a:extLst>
          </p:cNvPr>
          <p:cNvGraphicFramePr>
            <a:graphicFrameLocks noGrp="1"/>
          </p:cNvGraphicFramePr>
          <p:nvPr>
            <p:ph idx="1"/>
            <p:extLst>
              <p:ext uri="{D42A27DB-BD31-4B8C-83A1-F6EECF244321}">
                <p14:modId xmlns:p14="http://schemas.microsoft.com/office/powerpoint/2010/main" val="3847794856"/>
              </p:ext>
            </p:extLst>
          </p:nvPr>
        </p:nvGraphicFramePr>
        <p:xfrm>
          <a:off x="5257800" y="2667000"/>
          <a:ext cx="3429000" cy="3552824"/>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 Placeholder 3">
            <a:extLst>
              <a:ext uri="{FF2B5EF4-FFF2-40B4-BE49-F238E27FC236}">
                <a16:creationId xmlns:a16="http://schemas.microsoft.com/office/drawing/2014/main" id="{C0EF1A33-C296-4857-95F3-BA65008289A4}"/>
              </a:ext>
            </a:extLst>
          </p:cNvPr>
          <p:cNvSpPr>
            <a:spLocks noGrp="1"/>
          </p:cNvSpPr>
          <p:nvPr>
            <p:ph type="body" sz="half" idx="2"/>
          </p:nvPr>
        </p:nvSpPr>
        <p:spPr>
          <a:xfrm>
            <a:off x="457200" y="1435100"/>
            <a:ext cx="5181600" cy="4691063"/>
          </a:xfrm>
        </p:spPr>
        <p:txBody>
          <a:bodyPr>
            <a:normAutofit fontScale="92500" lnSpcReduction="20000"/>
          </a:bodyPr>
          <a:lstStyle/>
          <a:p>
            <a:r>
              <a:rPr lang="en-US" sz="2000" b="1" dirty="0">
                <a:solidFill>
                  <a:srgbClr val="FF0000"/>
                </a:solidFill>
              </a:rPr>
              <a:t>Never give out your or the individuals personal information over the cell phone verbally or via text. </a:t>
            </a:r>
          </a:p>
          <a:p>
            <a:pPr marL="285750" indent="-285750">
              <a:buFont typeface="Arial" panose="020B0604020202020204" pitchFamily="34" charset="0"/>
              <a:buChar char="•"/>
            </a:pPr>
            <a:r>
              <a:rPr lang="en-US" sz="2000" b="1" dirty="0"/>
              <a:t>Show</a:t>
            </a:r>
            <a:r>
              <a:rPr lang="en-US" sz="2000" dirty="0"/>
              <a:t> the individuals how to properly use the phone, as well as the security measures that can be used to protect their privacy and information. </a:t>
            </a:r>
          </a:p>
          <a:p>
            <a:pPr marL="285750" indent="-285750">
              <a:buFont typeface="Arial" panose="020B0604020202020204" pitchFamily="34" charset="0"/>
              <a:buChar char="•"/>
            </a:pPr>
            <a:r>
              <a:rPr lang="en-US" sz="2000" b="1" dirty="0"/>
              <a:t>Monitor </a:t>
            </a:r>
            <a:r>
              <a:rPr lang="en-US" sz="2000" dirty="0"/>
              <a:t>their usage to ensure that the individual is not participating in unhealthy device usage. </a:t>
            </a:r>
          </a:p>
          <a:p>
            <a:pPr marL="285750" indent="-285750">
              <a:buFont typeface="Arial" panose="020B0604020202020204" pitchFamily="34" charset="0"/>
              <a:buChar char="•"/>
            </a:pPr>
            <a:r>
              <a:rPr lang="en-US" sz="2000" b="1" dirty="0"/>
              <a:t>Teach Responsibility </a:t>
            </a:r>
            <a:r>
              <a:rPr lang="en-US" sz="2000" dirty="0"/>
              <a:t>by letting the individual know that the cell phone is not a toy. </a:t>
            </a:r>
          </a:p>
          <a:p>
            <a:pPr marL="285750" indent="-285750">
              <a:buFont typeface="Arial" panose="020B0604020202020204" pitchFamily="34" charset="0"/>
              <a:buChar char="•"/>
            </a:pPr>
            <a:r>
              <a:rPr lang="en-US" sz="2000" b="1" dirty="0"/>
              <a:t>Teach emergency precautions. </a:t>
            </a:r>
            <a:r>
              <a:rPr lang="en-US" sz="2000" dirty="0"/>
              <a:t>If the individual is in an emergency situation, they should know who to call. </a:t>
            </a:r>
          </a:p>
          <a:p>
            <a:pPr marL="285750" indent="-285750">
              <a:buFont typeface="Arial" panose="020B0604020202020204" pitchFamily="34" charset="0"/>
              <a:buChar char="•"/>
            </a:pPr>
            <a:r>
              <a:rPr lang="en-US" sz="2000" b="1" dirty="0"/>
              <a:t>Teach</a:t>
            </a:r>
            <a:r>
              <a:rPr lang="en-US" sz="2000" dirty="0"/>
              <a:t> the individuals not to answer calls or texts from strangers</a:t>
            </a:r>
            <a:r>
              <a:rPr lang="en-US" dirty="0"/>
              <a:t>. </a:t>
            </a:r>
          </a:p>
          <a:p>
            <a:pPr marL="285750" indent="-285750">
              <a:buFont typeface="Arial" panose="020B0604020202020204" pitchFamily="34" charset="0"/>
              <a:buChar char="•"/>
            </a:pPr>
            <a:endParaRPr lang="en-US" dirty="0"/>
          </a:p>
          <a:p>
            <a:endParaRPr lang="en-US" dirty="0"/>
          </a:p>
        </p:txBody>
      </p:sp>
      <p:sp>
        <p:nvSpPr>
          <p:cNvPr id="5" name="Slide Number Placeholder 4">
            <a:extLst>
              <a:ext uri="{FF2B5EF4-FFF2-40B4-BE49-F238E27FC236}">
                <a16:creationId xmlns:a16="http://schemas.microsoft.com/office/drawing/2014/main" id="{3D47E484-54ED-4A7B-A6C4-FF8FB95E1489}"/>
              </a:ext>
            </a:extLst>
          </p:cNvPr>
          <p:cNvSpPr>
            <a:spLocks noGrp="1"/>
          </p:cNvSpPr>
          <p:nvPr>
            <p:ph type="sldNum" sz="quarter" idx="12"/>
          </p:nvPr>
        </p:nvSpPr>
        <p:spPr/>
        <p:txBody>
          <a:bodyPr/>
          <a:lstStyle/>
          <a:p>
            <a:fld id="{B03C26E2-E557-4859-B8F1-F01B8D819792}" type="slidenum">
              <a:rPr lang="en-US" smtClean="0"/>
              <a:pPr/>
              <a:t>22</a:t>
            </a:fld>
            <a:endParaRPr lang="en-US"/>
          </a:p>
        </p:txBody>
      </p:sp>
    </p:spTree>
    <p:extLst>
      <p:ext uri="{BB962C8B-B14F-4D97-AF65-F5344CB8AC3E}">
        <p14:creationId xmlns:p14="http://schemas.microsoft.com/office/powerpoint/2010/main" val="13223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erpoint2.tif"/>
          <p:cNvPicPr>
            <a:picLocks noChangeAspect="1"/>
          </p:cNvPicPr>
          <p:nvPr/>
        </p:nvPicPr>
        <p:blipFill>
          <a:blip r:embed="rId2" cstate="print"/>
          <a:stretch>
            <a:fillRect/>
          </a:stretch>
        </p:blipFill>
        <p:spPr>
          <a:xfrm>
            <a:off x="0" y="0"/>
            <a:ext cx="9144000" cy="6858000"/>
          </a:xfrm>
          <a:prstGeom prst="rect">
            <a:avLst/>
          </a:prstGeom>
        </p:spPr>
      </p:pic>
      <p:sp>
        <p:nvSpPr>
          <p:cNvPr id="13" name="Title 12">
            <a:extLst>
              <a:ext uri="{FF2B5EF4-FFF2-40B4-BE49-F238E27FC236}">
                <a16:creationId xmlns:a16="http://schemas.microsoft.com/office/drawing/2014/main" id="{DC951B3F-8758-4DFE-ACAE-1C8ADACCB1D6}"/>
              </a:ext>
            </a:extLst>
          </p:cNvPr>
          <p:cNvSpPr>
            <a:spLocks noGrp="1"/>
          </p:cNvSpPr>
          <p:nvPr>
            <p:ph type="ctrTitle" idx="4294967295"/>
          </p:nvPr>
        </p:nvSpPr>
        <p:spPr>
          <a:xfrm>
            <a:off x="609600" y="2130425"/>
            <a:ext cx="8001000" cy="1470025"/>
          </a:xfrm>
        </p:spPr>
        <p:txBody>
          <a:bodyPr/>
          <a:lstStyle/>
          <a:p>
            <a:r>
              <a:rPr lang="en-US" dirty="0"/>
              <a:t>DCF Investigations Involving APD Clients</a:t>
            </a:r>
          </a:p>
        </p:txBody>
      </p:sp>
      <p:sp>
        <p:nvSpPr>
          <p:cNvPr id="3" name="Slide Number Placeholder 2">
            <a:extLst>
              <a:ext uri="{FF2B5EF4-FFF2-40B4-BE49-F238E27FC236}">
                <a16:creationId xmlns:a16="http://schemas.microsoft.com/office/drawing/2014/main" id="{2DE9AC37-343E-487E-A9D1-A54B4B8CEC1A}"/>
              </a:ext>
            </a:extLst>
          </p:cNvPr>
          <p:cNvSpPr>
            <a:spLocks noGrp="1"/>
          </p:cNvSpPr>
          <p:nvPr>
            <p:ph type="sldNum" sz="quarter" idx="12"/>
          </p:nvPr>
        </p:nvSpPr>
        <p:spPr/>
        <p:txBody>
          <a:bodyPr/>
          <a:lstStyle/>
          <a:p>
            <a:fld id="{B03C26E2-E557-4859-B8F1-F01B8D819792}" type="slidenum">
              <a:rPr lang="en-US" smtClean="0"/>
              <a:pPr/>
              <a:t>23</a:t>
            </a:fld>
            <a:endParaRPr lang="en-US"/>
          </a:p>
        </p:txBody>
      </p:sp>
    </p:spTree>
    <p:extLst>
      <p:ext uri="{BB962C8B-B14F-4D97-AF65-F5344CB8AC3E}">
        <p14:creationId xmlns:p14="http://schemas.microsoft.com/office/powerpoint/2010/main" val="30858371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Budget powerpt.4 20102.png"/>
          <p:cNvPicPr>
            <a:picLocks noChangeAspect="1"/>
          </p:cNvPicPr>
          <p:nvPr/>
        </p:nvPicPr>
        <p:blipFill>
          <a:blip r:embed="rId3" cstate="print"/>
          <a:stretch>
            <a:fillRect/>
          </a:stretch>
        </p:blipFill>
        <p:spPr>
          <a:xfrm rot="10800000">
            <a:off x="0" y="0"/>
            <a:ext cx="9144000" cy="6858000"/>
          </a:xfrm>
          <a:prstGeom prst="rect">
            <a:avLst/>
          </a:prstGeom>
        </p:spPr>
      </p:pic>
      <p:sp>
        <p:nvSpPr>
          <p:cNvPr id="3" name="Title 2">
            <a:extLst>
              <a:ext uri="{FF2B5EF4-FFF2-40B4-BE49-F238E27FC236}">
                <a16:creationId xmlns:a16="http://schemas.microsoft.com/office/drawing/2014/main" id="{71DB7F10-791B-408B-A913-6E33BD982A39}"/>
              </a:ext>
            </a:extLst>
          </p:cNvPr>
          <p:cNvSpPr>
            <a:spLocks noGrp="1"/>
          </p:cNvSpPr>
          <p:nvPr>
            <p:ph type="title"/>
          </p:nvPr>
        </p:nvSpPr>
        <p:spPr/>
        <p:txBody>
          <a:bodyPr/>
          <a:lstStyle/>
          <a:p>
            <a:r>
              <a:rPr lang="en-US" dirty="0"/>
              <a:t>Active Clients -vs- Investigations</a:t>
            </a:r>
          </a:p>
        </p:txBody>
      </p:sp>
      <p:pic>
        <p:nvPicPr>
          <p:cNvPr id="10" name="Content Placeholder 9">
            <a:extLst>
              <a:ext uri="{FF2B5EF4-FFF2-40B4-BE49-F238E27FC236}">
                <a16:creationId xmlns:a16="http://schemas.microsoft.com/office/drawing/2014/main" id="{DC685BB7-F936-4761-8212-6C651F16AA4F}"/>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20698200">
            <a:off x="5892126" y="4390889"/>
            <a:ext cx="2823208" cy="1915408"/>
          </a:xfrm>
        </p:spPr>
      </p:pic>
      <p:graphicFrame>
        <p:nvGraphicFramePr>
          <p:cNvPr id="8" name="Content Placeholder 8">
            <a:extLst>
              <a:ext uri="{FF2B5EF4-FFF2-40B4-BE49-F238E27FC236}">
                <a16:creationId xmlns:a16="http://schemas.microsoft.com/office/drawing/2014/main" id="{6680A796-A2D4-468B-8463-A0CC166DD6DF}"/>
              </a:ext>
            </a:extLst>
          </p:cNvPr>
          <p:cNvGraphicFramePr>
            <a:graphicFrameLocks noGrp="1"/>
          </p:cNvGraphicFramePr>
          <p:nvPr>
            <p:ph sz="half" idx="1"/>
            <p:extLst>
              <p:ext uri="{D42A27DB-BD31-4B8C-83A1-F6EECF244321}">
                <p14:modId xmlns:p14="http://schemas.microsoft.com/office/powerpoint/2010/main" val="279886435"/>
              </p:ext>
            </p:extLst>
          </p:nvPr>
        </p:nvGraphicFramePr>
        <p:xfrm>
          <a:off x="457200" y="1600200"/>
          <a:ext cx="6400800" cy="4525963"/>
        </p:xfrm>
        <a:graphic>
          <a:graphicData uri="http://schemas.openxmlformats.org/drawingml/2006/chart">
            <c:chart xmlns:c="http://schemas.openxmlformats.org/drawingml/2006/chart" xmlns:r="http://schemas.openxmlformats.org/officeDocument/2006/relationships" r:id="rId6"/>
          </a:graphicData>
        </a:graphic>
      </p:graphicFrame>
      <p:sp>
        <p:nvSpPr>
          <p:cNvPr id="4" name="Slide Number Placeholder 3">
            <a:extLst>
              <a:ext uri="{FF2B5EF4-FFF2-40B4-BE49-F238E27FC236}">
                <a16:creationId xmlns:a16="http://schemas.microsoft.com/office/drawing/2014/main" id="{F3AF093C-F63D-4755-978F-3FF5221C9217}"/>
              </a:ext>
            </a:extLst>
          </p:cNvPr>
          <p:cNvSpPr>
            <a:spLocks noGrp="1"/>
          </p:cNvSpPr>
          <p:nvPr>
            <p:ph type="sldNum" sz="quarter" idx="12"/>
          </p:nvPr>
        </p:nvSpPr>
        <p:spPr/>
        <p:txBody>
          <a:bodyPr/>
          <a:lstStyle/>
          <a:p>
            <a:fld id="{B03C26E2-E557-4859-B8F1-F01B8D819792}" type="slidenum">
              <a:rPr lang="en-US" smtClean="0"/>
              <a:pPr/>
              <a:t>24</a:t>
            </a:fld>
            <a:endParaRPr lang="en-US"/>
          </a:p>
        </p:txBody>
      </p:sp>
    </p:spTree>
    <p:extLst>
      <p:ext uri="{BB962C8B-B14F-4D97-AF65-F5344CB8AC3E}">
        <p14:creationId xmlns:p14="http://schemas.microsoft.com/office/powerpoint/2010/main" val="10322742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Budget powerpt.4 20102.png"/>
          <p:cNvPicPr>
            <a:picLocks noChangeAspect="1"/>
          </p:cNvPicPr>
          <p:nvPr/>
        </p:nvPicPr>
        <p:blipFill>
          <a:blip r:embed="rId3" cstate="print"/>
          <a:stretch>
            <a:fillRect/>
          </a:stretch>
        </p:blipFill>
        <p:spPr>
          <a:xfrm rot="10800000">
            <a:off x="0" y="0"/>
            <a:ext cx="9144000" cy="6858000"/>
          </a:xfrm>
          <a:prstGeom prst="rect">
            <a:avLst/>
          </a:prstGeom>
        </p:spPr>
      </p:pic>
      <p:sp>
        <p:nvSpPr>
          <p:cNvPr id="3" name="Title 2">
            <a:extLst>
              <a:ext uri="{FF2B5EF4-FFF2-40B4-BE49-F238E27FC236}">
                <a16:creationId xmlns:a16="http://schemas.microsoft.com/office/drawing/2014/main" id="{A02225FB-0251-4615-878B-110BFE8C48BF}"/>
              </a:ext>
            </a:extLst>
          </p:cNvPr>
          <p:cNvSpPr>
            <a:spLocks noGrp="1"/>
          </p:cNvSpPr>
          <p:nvPr>
            <p:ph type="title"/>
          </p:nvPr>
        </p:nvSpPr>
        <p:spPr/>
        <p:txBody>
          <a:bodyPr>
            <a:normAutofit fontScale="90000"/>
          </a:bodyPr>
          <a:lstStyle/>
          <a:p>
            <a:r>
              <a:rPr lang="en-US" dirty="0"/>
              <a:t>Closed Investigations on APD Clients</a:t>
            </a:r>
            <a:br>
              <a:rPr lang="en-US" dirty="0"/>
            </a:br>
            <a:r>
              <a:rPr lang="en-US" dirty="0"/>
              <a:t>January 2017-December 2017</a:t>
            </a:r>
          </a:p>
        </p:txBody>
      </p:sp>
      <p:graphicFrame>
        <p:nvGraphicFramePr>
          <p:cNvPr id="11" name="Content Placeholder 10">
            <a:extLst>
              <a:ext uri="{FF2B5EF4-FFF2-40B4-BE49-F238E27FC236}">
                <a16:creationId xmlns:a16="http://schemas.microsoft.com/office/drawing/2014/main" id="{9D343881-ACC4-4262-88AA-4EF954473EA3}"/>
              </a:ext>
            </a:extLst>
          </p:cNvPr>
          <p:cNvGraphicFramePr>
            <a:graphicFrameLocks noGrp="1"/>
          </p:cNvGraphicFramePr>
          <p:nvPr>
            <p:ph idx="1"/>
            <p:extLst>
              <p:ext uri="{D42A27DB-BD31-4B8C-83A1-F6EECF244321}">
                <p14:modId xmlns:p14="http://schemas.microsoft.com/office/powerpoint/2010/main" val="2501001174"/>
              </p:ext>
            </p:extLst>
          </p:nvPr>
        </p:nvGraphicFramePr>
        <p:xfrm>
          <a:off x="609600" y="1692275"/>
          <a:ext cx="8255976" cy="4433887"/>
        </p:xfrm>
        <a:graphic>
          <a:graphicData uri="http://schemas.openxmlformats.org/drawingml/2006/chart">
            <c:chart xmlns:c="http://schemas.openxmlformats.org/drawingml/2006/chart" xmlns:r="http://schemas.openxmlformats.org/officeDocument/2006/relationships" r:id="rId4"/>
          </a:graphicData>
        </a:graphic>
      </p:graphicFrame>
      <p:sp>
        <p:nvSpPr>
          <p:cNvPr id="4" name="Slide Number Placeholder 3">
            <a:extLst>
              <a:ext uri="{FF2B5EF4-FFF2-40B4-BE49-F238E27FC236}">
                <a16:creationId xmlns:a16="http://schemas.microsoft.com/office/drawing/2014/main" id="{1E3363A2-7232-49AE-AAA6-43FFF0347EC0}"/>
              </a:ext>
            </a:extLst>
          </p:cNvPr>
          <p:cNvSpPr>
            <a:spLocks noGrp="1"/>
          </p:cNvSpPr>
          <p:nvPr>
            <p:ph type="sldNum" sz="quarter" idx="12"/>
          </p:nvPr>
        </p:nvSpPr>
        <p:spPr/>
        <p:txBody>
          <a:bodyPr/>
          <a:lstStyle/>
          <a:p>
            <a:fld id="{B03C26E2-E557-4859-B8F1-F01B8D819792}" type="slidenum">
              <a:rPr lang="en-US" smtClean="0"/>
              <a:pPr/>
              <a:t>25</a:t>
            </a:fld>
            <a:endParaRPr lang="en-US"/>
          </a:p>
        </p:txBody>
      </p:sp>
    </p:spTree>
    <p:extLst>
      <p:ext uri="{BB962C8B-B14F-4D97-AF65-F5344CB8AC3E}">
        <p14:creationId xmlns:p14="http://schemas.microsoft.com/office/powerpoint/2010/main" val="39893363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Budget powerpt.4 20102.png"/>
          <p:cNvPicPr>
            <a:picLocks noChangeAspect="1"/>
          </p:cNvPicPr>
          <p:nvPr/>
        </p:nvPicPr>
        <p:blipFill>
          <a:blip r:embed="rId2" cstate="print"/>
          <a:stretch>
            <a:fillRect/>
          </a:stretch>
        </p:blipFill>
        <p:spPr>
          <a:xfrm rot="10800000">
            <a:off x="0" y="0"/>
            <a:ext cx="9144000" cy="6858000"/>
          </a:xfrm>
          <a:prstGeom prst="rect">
            <a:avLst/>
          </a:prstGeom>
        </p:spPr>
      </p:pic>
      <p:graphicFrame>
        <p:nvGraphicFramePr>
          <p:cNvPr id="5" name="Content Placeholder 4">
            <a:extLst>
              <a:ext uri="{FF2B5EF4-FFF2-40B4-BE49-F238E27FC236}">
                <a16:creationId xmlns:a16="http://schemas.microsoft.com/office/drawing/2014/main" id="{3E6E0347-4023-450F-A4BB-DBADAD5B7E90}"/>
              </a:ext>
            </a:extLst>
          </p:cNvPr>
          <p:cNvGraphicFramePr>
            <a:graphicFrameLocks noGrp="1"/>
          </p:cNvGraphicFramePr>
          <p:nvPr>
            <p:ph idx="4294967295"/>
            <p:extLst>
              <p:ext uri="{D42A27DB-BD31-4B8C-83A1-F6EECF244321}">
                <p14:modId xmlns:p14="http://schemas.microsoft.com/office/powerpoint/2010/main" val="2402373317"/>
              </p:ext>
            </p:extLst>
          </p:nvPr>
        </p:nvGraphicFramePr>
        <p:xfrm>
          <a:off x="457200" y="457200"/>
          <a:ext cx="8229600" cy="563880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BFB9CE18-5193-418F-9110-8ED63F3D7E32}"/>
              </a:ext>
            </a:extLst>
          </p:cNvPr>
          <p:cNvSpPr>
            <a:spLocks noGrp="1"/>
          </p:cNvSpPr>
          <p:nvPr>
            <p:ph type="sldNum" sz="quarter" idx="12"/>
          </p:nvPr>
        </p:nvSpPr>
        <p:spPr/>
        <p:txBody>
          <a:bodyPr/>
          <a:lstStyle/>
          <a:p>
            <a:fld id="{B03C26E2-E557-4859-B8F1-F01B8D819792}" type="slidenum">
              <a:rPr lang="en-US" smtClean="0"/>
              <a:pPr/>
              <a:t>26</a:t>
            </a:fld>
            <a:endParaRPr lang="en-US"/>
          </a:p>
        </p:txBody>
      </p:sp>
    </p:spTree>
    <p:extLst>
      <p:ext uri="{BB962C8B-B14F-4D97-AF65-F5344CB8AC3E}">
        <p14:creationId xmlns:p14="http://schemas.microsoft.com/office/powerpoint/2010/main" val="5973231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Budget powerpt.4 20102.png"/>
          <p:cNvPicPr>
            <a:picLocks noChangeAspect="1"/>
          </p:cNvPicPr>
          <p:nvPr/>
        </p:nvPicPr>
        <p:blipFill>
          <a:blip r:embed="rId3" cstate="print"/>
          <a:stretch>
            <a:fillRect/>
          </a:stretch>
        </p:blipFill>
        <p:spPr>
          <a:xfrm rot="10800000">
            <a:off x="0" y="0"/>
            <a:ext cx="9144000" cy="6858000"/>
          </a:xfrm>
          <a:prstGeom prst="rect">
            <a:avLst/>
          </a:prstGeom>
        </p:spPr>
      </p:pic>
      <p:graphicFrame>
        <p:nvGraphicFramePr>
          <p:cNvPr id="3" name="Chart 2">
            <a:extLst>
              <a:ext uri="{FF2B5EF4-FFF2-40B4-BE49-F238E27FC236}">
                <a16:creationId xmlns:a16="http://schemas.microsoft.com/office/drawing/2014/main" id="{21D960D9-C8AB-406D-A785-838FCEBED471}"/>
              </a:ext>
            </a:extLst>
          </p:cNvPr>
          <p:cNvGraphicFramePr/>
          <p:nvPr>
            <p:extLst>
              <p:ext uri="{D42A27DB-BD31-4B8C-83A1-F6EECF244321}">
                <p14:modId xmlns:p14="http://schemas.microsoft.com/office/powerpoint/2010/main" val="1145013964"/>
              </p:ext>
            </p:extLst>
          </p:nvPr>
        </p:nvGraphicFramePr>
        <p:xfrm>
          <a:off x="914400" y="304800"/>
          <a:ext cx="7924800" cy="5791200"/>
        </p:xfrm>
        <a:graphic>
          <a:graphicData uri="http://schemas.openxmlformats.org/drawingml/2006/chart">
            <c:chart xmlns:c="http://schemas.openxmlformats.org/drawingml/2006/chart" xmlns:r="http://schemas.openxmlformats.org/officeDocument/2006/relationships" r:id="rId4"/>
          </a:graphicData>
        </a:graphic>
      </p:graphicFrame>
      <p:sp>
        <p:nvSpPr>
          <p:cNvPr id="4" name="Slide Number Placeholder 3">
            <a:extLst>
              <a:ext uri="{FF2B5EF4-FFF2-40B4-BE49-F238E27FC236}">
                <a16:creationId xmlns:a16="http://schemas.microsoft.com/office/drawing/2014/main" id="{23D5991C-4F5A-47CE-BF56-C97E52B06E86}"/>
              </a:ext>
            </a:extLst>
          </p:cNvPr>
          <p:cNvSpPr>
            <a:spLocks noGrp="1"/>
          </p:cNvSpPr>
          <p:nvPr>
            <p:ph type="sldNum" sz="quarter" idx="12"/>
          </p:nvPr>
        </p:nvSpPr>
        <p:spPr/>
        <p:txBody>
          <a:bodyPr/>
          <a:lstStyle/>
          <a:p>
            <a:fld id="{B03C26E2-E557-4859-B8F1-F01B8D819792}" type="slidenum">
              <a:rPr lang="en-US" smtClean="0"/>
              <a:pPr/>
              <a:t>27</a:t>
            </a:fld>
            <a:endParaRPr lang="en-US"/>
          </a:p>
        </p:txBody>
      </p:sp>
    </p:spTree>
    <p:extLst>
      <p:ext uri="{BB962C8B-B14F-4D97-AF65-F5344CB8AC3E}">
        <p14:creationId xmlns:p14="http://schemas.microsoft.com/office/powerpoint/2010/main" val="25587571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Budget powerpt.4 20102.png"/>
          <p:cNvPicPr>
            <a:picLocks noChangeAspect="1"/>
          </p:cNvPicPr>
          <p:nvPr/>
        </p:nvPicPr>
        <p:blipFill>
          <a:blip r:embed="rId2" cstate="print"/>
          <a:stretch>
            <a:fillRect/>
          </a:stretch>
        </p:blipFill>
        <p:spPr>
          <a:xfrm rot="10800000">
            <a:off x="0" y="0"/>
            <a:ext cx="9144000" cy="6858000"/>
          </a:xfrm>
          <a:prstGeom prst="rect">
            <a:avLst/>
          </a:prstGeom>
        </p:spPr>
      </p:pic>
      <p:graphicFrame>
        <p:nvGraphicFramePr>
          <p:cNvPr id="3" name="Chart 2">
            <a:extLst>
              <a:ext uri="{FF2B5EF4-FFF2-40B4-BE49-F238E27FC236}">
                <a16:creationId xmlns:a16="http://schemas.microsoft.com/office/drawing/2014/main" id="{86D63C4C-3E05-4BAE-A65F-25E6186C4409}"/>
              </a:ext>
            </a:extLst>
          </p:cNvPr>
          <p:cNvGraphicFramePr/>
          <p:nvPr>
            <p:extLst>
              <p:ext uri="{D42A27DB-BD31-4B8C-83A1-F6EECF244321}">
                <p14:modId xmlns:p14="http://schemas.microsoft.com/office/powerpoint/2010/main" val="2939861332"/>
              </p:ext>
            </p:extLst>
          </p:nvPr>
        </p:nvGraphicFramePr>
        <p:xfrm>
          <a:off x="342900" y="381000"/>
          <a:ext cx="8458200" cy="63754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2CB0181C-2922-4D3E-A663-30ED3473F903}"/>
              </a:ext>
            </a:extLst>
          </p:cNvPr>
          <p:cNvSpPr>
            <a:spLocks noGrp="1"/>
          </p:cNvSpPr>
          <p:nvPr>
            <p:ph type="sldNum" sz="quarter" idx="12"/>
          </p:nvPr>
        </p:nvSpPr>
        <p:spPr/>
        <p:txBody>
          <a:bodyPr/>
          <a:lstStyle/>
          <a:p>
            <a:fld id="{B03C26E2-E557-4859-B8F1-F01B8D819792}" type="slidenum">
              <a:rPr lang="en-US" smtClean="0"/>
              <a:pPr/>
              <a:t>28</a:t>
            </a:fld>
            <a:endParaRPr lang="en-US"/>
          </a:p>
        </p:txBody>
      </p:sp>
    </p:spTree>
    <p:extLst>
      <p:ext uri="{BB962C8B-B14F-4D97-AF65-F5344CB8AC3E}">
        <p14:creationId xmlns:p14="http://schemas.microsoft.com/office/powerpoint/2010/main" val="29992181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Budget powerpt.4 20102.png"/>
          <p:cNvPicPr>
            <a:picLocks noChangeAspect="1"/>
          </p:cNvPicPr>
          <p:nvPr/>
        </p:nvPicPr>
        <p:blipFill>
          <a:blip r:embed="rId2" cstate="print"/>
          <a:stretch>
            <a:fillRect/>
          </a:stretch>
        </p:blipFill>
        <p:spPr>
          <a:xfrm rot="10800000">
            <a:off x="0" y="0"/>
            <a:ext cx="9144000" cy="6858000"/>
          </a:xfrm>
          <a:prstGeom prst="rect">
            <a:avLst/>
          </a:prstGeom>
        </p:spPr>
      </p:pic>
      <p:graphicFrame>
        <p:nvGraphicFramePr>
          <p:cNvPr id="3" name="Chart 2">
            <a:extLst>
              <a:ext uri="{FF2B5EF4-FFF2-40B4-BE49-F238E27FC236}">
                <a16:creationId xmlns:a16="http://schemas.microsoft.com/office/drawing/2014/main" id="{39BE1439-44F9-4504-8213-4D363151D562}"/>
              </a:ext>
            </a:extLst>
          </p:cNvPr>
          <p:cNvGraphicFramePr/>
          <p:nvPr>
            <p:extLst>
              <p:ext uri="{D42A27DB-BD31-4B8C-83A1-F6EECF244321}">
                <p14:modId xmlns:p14="http://schemas.microsoft.com/office/powerpoint/2010/main" val="1001639948"/>
              </p:ext>
            </p:extLst>
          </p:nvPr>
        </p:nvGraphicFramePr>
        <p:xfrm>
          <a:off x="457200" y="381000"/>
          <a:ext cx="8458199" cy="597535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6E5B9AEC-D142-4487-973C-917682EB0CEC}"/>
              </a:ext>
            </a:extLst>
          </p:cNvPr>
          <p:cNvSpPr>
            <a:spLocks noGrp="1"/>
          </p:cNvSpPr>
          <p:nvPr>
            <p:ph type="sldNum" sz="quarter" idx="12"/>
          </p:nvPr>
        </p:nvSpPr>
        <p:spPr/>
        <p:txBody>
          <a:bodyPr/>
          <a:lstStyle/>
          <a:p>
            <a:fld id="{B03C26E2-E557-4859-B8F1-F01B8D819792}" type="slidenum">
              <a:rPr lang="en-US" smtClean="0"/>
              <a:pPr/>
              <a:t>29</a:t>
            </a:fld>
            <a:endParaRPr lang="en-US"/>
          </a:p>
        </p:txBody>
      </p:sp>
    </p:spTree>
    <p:extLst>
      <p:ext uri="{BB962C8B-B14F-4D97-AF65-F5344CB8AC3E}">
        <p14:creationId xmlns:p14="http://schemas.microsoft.com/office/powerpoint/2010/main" val="666973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Budget powerpt.4 20102.png"/>
          <p:cNvPicPr>
            <a:picLocks noChangeAspect="1"/>
          </p:cNvPicPr>
          <p:nvPr/>
        </p:nvPicPr>
        <p:blipFill>
          <a:blip r:embed="rId2" cstate="print"/>
          <a:stretch>
            <a:fillRect/>
          </a:stretch>
        </p:blipFill>
        <p:spPr>
          <a:xfrm rot="10800000">
            <a:off x="0" y="0"/>
            <a:ext cx="9144000" cy="6858000"/>
          </a:xfrm>
          <a:prstGeom prst="rect">
            <a:avLst/>
          </a:prstGeom>
        </p:spPr>
      </p:pic>
      <p:sp>
        <p:nvSpPr>
          <p:cNvPr id="6" name="Title 5">
            <a:extLst>
              <a:ext uri="{FF2B5EF4-FFF2-40B4-BE49-F238E27FC236}">
                <a16:creationId xmlns:a16="http://schemas.microsoft.com/office/drawing/2014/main" id="{D5A75781-BA11-4139-B9D3-A6F1C04BAF88}"/>
              </a:ext>
            </a:extLst>
          </p:cNvPr>
          <p:cNvSpPr>
            <a:spLocks noGrp="1"/>
          </p:cNvSpPr>
          <p:nvPr>
            <p:ph type="title"/>
          </p:nvPr>
        </p:nvSpPr>
        <p:spPr/>
        <p:txBody>
          <a:bodyPr>
            <a:normAutofit fontScale="90000"/>
          </a:bodyPr>
          <a:lstStyle/>
          <a:p>
            <a:r>
              <a:rPr lang="en-US" dirty="0"/>
              <a:t>415.101: Adult Protective Services Act</a:t>
            </a:r>
            <a:br>
              <a:rPr lang="en-US" dirty="0"/>
            </a:br>
            <a:endParaRPr lang="en-US" dirty="0"/>
          </a:p>
        </p:txBody>
      </p:sp>
      <p:sp>
        <p:nvSpPr>
          <p:cNvPr id="7" name="Content Placeholder 6">
            <a:extLst>
              <a:ext uri="{FF2B5EF4-FFF2-40B4-BE49-F238E27FC236}">
                <a16:creationId xmlns:a16="http://schemas.microsoft.com/office/drawing/2014/main" id="{1BB78E92-0318-4449-BDA4-30F33F7E9F1C}"/>
              </a:ext>
            </a:extLst>
          </p:cNvPr>
          <p:cNvSpPr>
            <a:spLocks noGrp="1"/>
          </p:cNvSpPr>
          <p:nvPr>
            <p:ph sz="half" idx="1"/>
          </p:nvPr>
        </p:nvSpPr>
        <p:spPr/>
        <p:txBody>
          <a:bodyPr>
            <a:normAutofit fontScale="92500" lnSpcReduction="20000"/>
          </a:bodyPr>
          <a:lstStyle/>
          <a:p>
            <a:r>
              <a:rPr lang="en-US" dirty="0">
                <a:latin typeface="+mj-lt"/>
                <a:cs typeface="Arial" panose="020B0604020202020204" pitchFamily="34" charset="0"/>
              </a:rPr>
              <a:t>The Legislature recognizes that there are many persons in this state who, because of age or disability, are in need of protective services. Such services should allow such an individual the same rights as other citizens and, at the same time, protect the individual from abuse, neglect and exploitation. </a:t>
            </a:r>
          </a:p>
          <a:p>
            <a:endParaRPr lang="en-US" dirty="0"/>
          </a:p>
        </p:txBody>
      </p:sp>
      <p:pic>
        <p:nvPicPr>
          <p:cNvPr id="16" name="Content Placeholder 15">
            <a:extLst>
              <a:ext uri="{FF2B5EF4-FFF2-40B4-BE49-F238E27FC236}">
                <a16:creationId xmlns:a16="http://schemas.microsoft.com/office/drawing/2014/main" id="{30DCD81A-8941-449C-9F3E-7D075C0D93D4}"/>
              </a:ext>
            </a:extLst>
          </p:cNvPr>
          <p:cNvPicPr>
            <a:picLocks noGrp="1" noChangeAspect="1"/>
          </p:cNvPicPr>
          <p:nvPr>
            <p:ph sz="half" idx="2"/>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181600" y="2854152"/>
            <a:ext cx="3505200" cy="2380275"/>
          </a:xfrm>
        </p:spPr>
      </p:pic>
      <p:sp>
        <p:nvSpPr>
          <p:cNvPr id="3" name="Slide Number Placeholder 2">
            <a:extLst>
              <a:ext uri="{FF2B5EF4-FFF2-40B4-BE49-F238E27FC236}">
                <a16:creationId xmlns:a16="http://schemas.microsoft.com/office/drawing/2014/main" id="{D94B4A0E-9E32-4C6B-A2EA-934F82D73619}"/>
              </a:ext>
            </a:extLst>
          </p:cNvPr>
          <p:cNvSpPr>
            <a:spLocks noGrp="1"/>
          </p:cNvSpPr>
          <p:nvPr>
            <p:ph type="sldNum" sz="quarter" idx="12"/>
          </p:nvPr>
        </p:nvSpPr>
        <p:spPr/>
        <p:txBody>
          <a:bodyPr/>
          <a:lstStyle/>
          <a:p>
            <a:fld id="{B03C26E2-E557-4859-B8F1-F01B8D819792}" type="slidenum">
              <a:rPr lang="en-US" smtClean="0"/>
              <a:pPr/>
              <a:t>3</a:t>
            </a:fld>
            <a:endParaRPr lang="en-US"/>
          </a:p>
        </p:txBody>
      </p:sp>
    </p:spTree>
    <p:extLst>
      <p:ext uri="{BB962C8B-B14F-4D97-AF65-F5344CB8AC3E}">
        <p14:creationId xmlns:p14="http://schemas.microsoft.com/office/powerpoint/2010/main" val="13945586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Budget powerpt.4 20102.png"/>
          <p:cNvPicPr>
            <a:picLocks noChangeAspect="1"/>
          </p:cNvPicPr>
          <p:nvPr/>
        </p:nvPicPr>
        <p:blipFill>
          <a:blip r:embed="rId3" cstate="print"/>
          <a:stretch>
            <a:fillRect/>
          </a:stretch>
        </p:blipFill>
        <p:spPr>
          <a:xfrm rot="10800000">
            <a:off x="0" y="273050"/>
            <a:ext cx="9144000" cy="6858000"/>
          </a:xfrm>
          <a:prstGeom prst="rect">
            <a:avLst/>
          </a:prstGeom>
        </p:spPr>
      </p:pic>
      <p:sp>
        <p:nvSpPr>
          <p:cNvPr id="3" name="Title 2">
            <a:extLst>
              <a:ext uri="{FF2B5EF4-FFF2-40B4-BE49-F238E27FC236}">
                <a16:creationId xmlns:a16="http://schemas.microsoft.com/office/drawing/2014/main" id="{29A0202F-2922-4627-8F5C-0F16A3533AF8}"/>
              </a:ext>
            </a:extLst>
          </p:cNvPr>
          <p:cNvSpPr>
            <a:spLocks noGrp="1"/>
          </p:cNvSpPr>
          <p:nvPr>
            <p:ph type="title"/>
          </p:nvPr>
        </p:nvSpPr>
        <p:spPr>
          <a:xfrm>
            <a:off x="457200" y="273050"/>
            <a:ext cx="6781800" cy="1162050"/>
          </a:xfrm>
        </p:spPr>
        <p:txBody>
          <a:bodyPr>
            <a:normAutofit/>
          </a:bodyPr>
          <a:lstStyle/>
          <a:p>
            <a:r>
              <a:rPr lang="en-US" sz="4400" dirty="0"/>
              <a:t>Characteristics of an Abuser</a:t>
            </a:r>
          </a:p>
        </p:txBody>
      </p:sp>
      <p:sp>
        <p:nvSpPr>
          <p:cNvPr id="8" name="Text Placeholder 7">
            <a:extLst>
              <a:ext uri="{FF2B5EF4-FFF2-40B4-BE49-F238E27FC236}">
                <a16:creationId xmlns:a16="http://schemas.microsoft.com/office/drawing/2014/main" id="{C12428CB-FB0A-4414-8B18-D6D0E9B7F7FB}"/>
              </a:ext>
            </a:extLst>
          </p:cNvPr>
          <p:cNvSpPr>
            <a:spLocks noGrp="1"/>
          </p:cNvSpPr>
          <p:nvPr>
            <p:ph type="body" sz="half" idx="2"/>
          </p:nvPr>
        </p:nvSpPr>
        <p:spPr>
          <a:xfrm>
            <a:off x="457200" y="1435100"/>
            <a:ext cx="4800600" cy="4691063"/>
          </a:xfrm>
        </p:spPr>
        <p:txBody>
          <a:bodyPr>
            <a:normAutofit/>
          </a:bodyPr>
          <a:lstStyle/>
          <a:p>
            <a:pPr marL="285750" indent="-285750">
              <a:buFont typeface="Arial" panose="020B0604020202020204" pitchFamily="34" charset="0"/>
              <a:buChar char="•"/>
            </a:pPr>
            <a:r>
              <a:rPr lang="en-US" sz="2400" dirty="0"/>
              <a:t>Can represent any racial, religious, or socioeconomic group</a:t>
            </a:r>
          </a:p>
          <a:p>
            <a:pPr marL="285750" indent="-285750">
              <a:buFont typeface="Arial" panose="020B0604020202020204" pitchFamily="34" charset="0"/>
              <a:buChar char="•"/>
            </a:pPr>
            <a:r>
              <a:rPr lang="en-US" sz="2400" dirty="0"/>
              <a:t>Are most frequently male  (for sexual abuse)</a:t>
            </a:r>
          </a:p>
          <a:p>
            <a:pPr marL="285750" indent="-285750">
              <a:buFont typeface="Arial" panose="020B0604020202020204" pitchFamily="34" charset="0"/>
              <a:buChar char="•"/>
            </a:pPr>
            <a:r>
              <a:rPr lang="en-US" sz="2400" dirty="0"/>
              <a:t>Are usually known to the victim</a:t>
            </a:r>
          </a:p>
          <a:p>
            <a:pPr marL="285750" indent="-285750">
              <a:buFont typeface="Arial" panose="020B0604020202020204" pitchFamily="34" charset="0"/>
              <a:buChar char="•"/>
            </a:pPr>
            <a:r>
              <a:rPr lang="en-US" sz="2400" dirty="0"/>
              <a:t>Can be of any age</a:t>
            </a:r>
          </a:p>
          <a:p>
            <a:endParaRPr lang="en-US" dirty="0"/>
          </a:p>
          <a:p>
            <a:r>
              <a:rPr lang="en-US" b="1" u="sng" dirty="0">
                <a:solidFill>
                  <a:srgbClr val="FF0000"/>
                </a:solidFill>
              </a:rPr>
              <a:t>ANYONE </a:t>
            </a:r>
            <a:r>
              <a:rPr lang="en-US" b="1" u="sng" dirty="0"/>
              <a:t>with a history of being an abuser is at high risk of repeating the offense either on the same individual or someone else. </a:t>
            </a:r>
          </a:p>
        </p:txBody>
      </p:sp>
      <p:sp>
        <p:nvSpPr>
          <p:cNvPr id="15" name="Rectangle 14">
            <a:extLst>
              <a:ext uri="{FF2B5EF4-FFF2-40B4-BE49-F238E27FC236}">
                <a16:creationId xmlns:a16="http://schemas.microsoft.com/office/drawing/2014/main" id="{5E288FCA-0A6F-448E-B73D-32ACC3894B3E}"/>
              </a:ext>
            </a:extLst>
          </p:cNvPr>
          <p:cNvSpPr/>
          <p:nvPr/>
        </p:nvSpPr>
        <p:spPr>
          <a:xfrm>
            <a:off x="4018756" y="4508851"/>
            <a:ext cx="4572000" cy="430887"/>
          </a:xfrm>
          <a:prstGeom prst="rect">
            <a:avLst/>
          </a:prstGeom>
        </p:spPr>
        <p:txBody>
          <a:bodyPr>
            <a:spAutoFit/>
          </a:bodyPr>
          <a:lstStyle/>
          <a:p>
            <a:endParaRPr lang="en-US" sz="1100" dirty="0"/>
          </a:p>
          <a:p>
            <a:endParaRPr lang="en-US" sz="1100" dirty="0"/>
          </a:p>
        </p:txBody>
      </p:sp>
      <p:pic>
        <p:nvPicPr>
          <p:cNvPr id="12" name="Content Placeholder 11">
            <a:extLst>
              <a:ext uri="{FF2B5EF4-FFF2-40B4-BE49-F238E27FC236}">
                <a16:creationId xmlns:a16="http://schemas.microsoft.com/office/drawing/2014/main" id="{5829B1AA-3105-4FD5-8A12-2A20F8D0DB5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410200" y="2661242"/>
            <a:ext cx="3180556" cy="2672758"/>
          </a:xfrm>
        </p:spPr>
      </p:pic>
      <p:sp>
        <p:nvSpPr>
          <p:cNvPr id="4" name="Slide Number Placeholder 3">
            <a:extLst>
              <a:ext uri="{FF2B5EF4-FFF2-40B4-BE49-F238E27FC236}">
                <a16:creationId xmlns:a16="http://schemas.microsoft.com/office/drawing/2014/main" id="{3AD7ED08-9EF6-4B7A-A678-EB5B19A19777}"/>
              </a:ext>
            </a:extLst>
          </p:cNvPr>
          <p:cNvSpPr>
            <a:spLocks noGrp="1"/>
          </p:cNvSpPr>
          <p:nvPr>
            <p:ph type="sldNum" sz="quarter" idx="12"/>
          </p:nvPr>
        </p:nvSpPr>
        <p:spPr/>
        <p:txBody>
          <a:bodyPr/>
          <a:lstStyle/>
          <a:p>
            <a:fld id="{B03C26E2-E557-4859-B8F1-F01B8D819792}" type="slidenum">
              <a:rPr lang="en-US" smtClean="0"/>
              <a:pPr/>
              <a:t>30</a:t>
            </a:fld>
            <a:endParaRPr lang="en-US"/>
          </a:p>
        </p:txBody>
      </p:sp>
    </p:spTree>
    <p:extLst>
      <p:ext uri="{BB962C8B-B14F-4D97-AF65-F5344CB8AC3E}">
        <p14:creationId xmlns:p14="http://schemas.microsoft.com/office/powerpoint/2010/main" val="2486527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 calcmode="lin" valueType="num">
                                      <p:cBhvr>
                                        <p:cTn id="12"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8">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p:cTn id="17"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8">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 calcmode="lin" valueType="num">
                                      <p:cBhvr>
                                        <p:cTn id="22"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Budget powerpt.4 20102.png"/>
          <p:cNvPicPr>
            <a:picLocks noChangeAspect="1"/>
          </p:cNvPicPr>
          <p:nvPr/>
        </p:nvPicPr>
        <p:blipFill>
          <a:blip r:embed="rId2" cstate="print"/>
          <a:stretch>
            <a:fillRect/>
          </a:stretch>
        </p:blipFill>
        <p:spPr>
          <a:xfrm rot="10800000">
            <a:off x="0" y="0"/>
            <a:ext cx="9144000" cy="6858000"/>
          </a:xfrm>
          <a:prstGeom prst="rect">
            <a:avLst/>
          </a:prstGeom>
        </p:spPr>
      </p:pic>
      <p:sp>
        <p:nvSpPr>
          <p:cNvPr id="11" name="Title 10">
            <a:extLst>
              <a:ext uri="{FF2B5EF4-FFF2-40B4-BE49-F238E27FC236}">
                <a16:creationId xmlns:a16="http://schemas.microsoft.com/office/drawing/2014/main" id="{F842B4B1-2B66-45AD-A974-B7E43F4C5F04}"/>
              </a:ext>
            </a:extLst>
          </p:cNvPr>
          <p:cNvSpPr>
            <a:spLocks noGrp="1"/>
          </p:cNvSpPr>
          <p:nvPr>
            <p:ph type="title"/>
          </p:nvPr>
        </p:nvSpPr>
        <p:spPr/>
        <p:txBody>
          <a:bodyPr>
            <a:normAutofit fontScale="90000"/>
          </a:bodyPr>
          <a:lstStyle/>
          <a:p>
            <a:r>
              <a:rPr lang="en-US" dirty="0"/>
              <a:t>Profiles of Caregivers who Abuse, Neglect, or Exploit</a:t>
            </a:r>
          </a:p>
        </p:txBody>
      </p:sp>
      <p:sp>
        <p:nvSpPr>
          <p:cNvPr id="12" name="Text Placeholder 11">
            <a:extLst>
              <a:ext uri="{FF2B5EF4-FFF2-40B4-BE49-F238E27FC236}">
                <a16:creationId xmlns:a16="http://schemas.microsoft.com/office/drawing/2014/main" id="{D0FD5F6E-A382-4815-8BF8-2BE70CF7F6A3}"/>
              </a:ext>
            </a:extLst>
          </p:cNvPr>
          <p:cNvSpPr>
            <a:spLocks noGrp="1"/>
          </p:cNvSpPr>
          <p:nvPr>
            <p:ph type="body" idx="1"/>
          </p:nvPr>
        </p:nvSpPr>
        <p:spPr/>
        <p:txBody>
          <a:bodyPr/>
          <a:lstStyle/>
          <a:p>
            <a:r>
              <a:rPr lang="en-US" dirty="0"/>
              <a:t>                UNABLE </a:t>
            </a:r>
          </a:p>
        </p:txBody>
      </p:sp>
      <p:sp>
        <p:nvSpPr>
          <p:cNvPr id="13" name="Content Placeholder 12">
            <a:extLst>
              <a:ext uri="{FF2B5EF4-FFF2-40B4-BE49-F238E27FC236}">
                <a16:creationId xmlns:a16="http://schemas.microsoft.com/office/drawing/2014/main" id="{65BCC7E5-B5A9-454C-8DAC-E8E23F20787C}"/>
              </a:ext>
            </a:extLst>
          </p:cNvPr>
          <p:cNvSpPr>
            <a:spLocks noGrp="1"/>
          </p:cNvSpPr>
          <p:nvPr>
            <p:ph sz="half" idx="2"/>
          </p:nvPr>
        </p:nvSpPr>
        <p:spPr/>
        <p:txBody>
          <a:bodyPr/>
          <a:lstStyle/>
          <a:p>
            <a:r>
              <a:rPr lang="en-US" dirty="0"/>
              <a:t>Lack of proper training or experience,</a:t>
            </a:r>
          </a:p>
          <a:p>
            <a:r>
              <a:rPr lang="en-US" dirty="0"/>
              <a:t>Intellectual Disability or mental illness,</a:t>
            </a:r>
          </a:p>
          <a:p>
            <a:r>
              <a:rPr lang="en-US" dirty="0"/>
              <a:t>Poor health/physical condition,</a:t>
            </a:r>
          </a:p>
          <a:p>
            <a:r>
              <a:rPr lang="en-US" dirty="0"/>
              <a:t>Overly stressed/tired,</a:t>
            </a:r>
          </a:p>
          <a:p>
            <a:r>
              <a:rPr lang="en-US" dirty="0"/>
              <a:t>Impaired due to drugs/alcohol.</a:t>
            </a:r>
          </a:p>
          <a:p>
            <a:endParaRPr lang="en-US" dirty="0"/>
          </a:p>
        </p:txBody>
      </p:sp>
      <p:sp>
        <p:nvSpPr>
          <p:cNvPr id="14" name="Text Placeholder 13">
            <a:extLst>
              <a:ext uri="{FF2B5EF4-FFF2-40B4-BE49-F238E27FC236}">
                <a16:creationId xmlns:a16="http://schemas.microsoft.com/office/drawing/2014/main" id="{6D1F6E1E-8906-4E1E-ADAB-9BABF55F3A8F}"/>
              </a:ext>
            </a:extLst>
          </p:cNvPr>
          <p:cNvSpPr>
            <a:spLocks noGrp="1"/>
          </p:cNvSpPr>
          <p:nvPr>
            <p:ph type="body" sz="quarter" idx="3"/>
          </p:nvPr>
        </p:nvSpPr>
        <p:spPr/>
        <p:txBody>
          <a:bodyPr/>
          <a:lstStyle/>
          <a:p>
            <a:r>
              <a:rPr lang="en-US" dirty="0"/>
              <a:t>               UNWILLING</a:t>
            </a:r>
          </a:p>
        </p:txBody>
      </p:sp>
      <p:sp>
        <p:nvSpPr>
          <p:cNvPr id="15" name="Content Placeholder 14">
            <a:extLst>
              <a:ext uri="{FF2B5EF4-FFF2-40B4-BE49-F238E27FC236}">
                <a16:creationId xmlns:a16="http://schemas.microsoft.com/office/drawing/2014/main" id="{919C942F-1CA6-44FF-B958-5DD84882D599}"/>
              </a:ext>
            </a:extLst>
          </p:cNvPr>
          <p:cNvSpPr>
            <a:spLocks noGrp="1"/>
          </p:cNvSpPr>
          <p:nvPr>
            <p:ph sz="quarter" idx="4"/>
          </p:nvPr>
        </p:nvSpPr>
        <p:spPr/>
        <p:txBody>
          <a:bodyPr/>
          <a:lstStyle/>
          <a:p>
            <a:r>
              <a:rPr lang="en-US" dirty="0"/>
              <a:t>Repeat offenders,</a:t>
            </a:r>
          </a:p>
          <a:p>
            <a:r>
              <a:rPr lang="en-US" dirty="0"/>
              <a:t>May not view victims as real people with feelings and emotions,</a:t>
            </a:r>
          </a:p>
          <a:p>
            <a:r>
              <a:rPr lang="en-US" dirty="0"/>
              <a:t>See opportunity to take advantage of someone who may not be able to defend themselves and/or report problems.</a:t>
            </a:r>
          </a:p>
          <a:p>
            <a:pPr marL="0" indent="0">
              <a:buNone/>
            </a:pPr>
            <a:endParaRPr lang="en-US" dirty="0"/>
          </a:p>
        </p:txBody>
      </p:sp>
      <p:sp>
        <p:nvSpPr>
          <p:cNvPr id="3" name="Slide Number Placeholder 2">
            <a:extLst>
              <a:ext uri="{FF2B5EF4-FFF2-40B4-BE49-F238E27FC236}">
                <a16:creationId xmlns:a16="http://schemas.microsoft.com/office/drawing/2014/main" id="{F6596F21-07DF-41B5-8D81-C642A48323F8}"/>
              </a:ext>
            </a:extLst>
          </p:cNvPr>
          <p:cNvSpPr>
            <a:spLocks noGrp="1"/>
          </p:cNvSpPr>
          <p:nvPr>
            <p:ph type="sldNum" sz="quarter" idx="12"/>
          </p:nvPr>
        </p:nvSpPr>
        <p:spPr/>
        <p:txBody>
          <a:bodyPr/>
          <a:lstStyle/>
          <a:p>
            <a:fld id="{B03C26E2-E557-4859-B8F1-F01B8D819792}" type="slidenum">
              <a:rPr lang="en-US" smtClean="0"/>
              <a:pPr/>
              <a:t>31</a:t>
            </a:fld>
            <a:endParaRPr lang="en-US"/>
          </a:p>
        </p:txBody>
      </p:sp>
    </p:spTree>
    <p:extLst>
      <p:ext uri="{BB962C8B-B14F-4D97-AF65-F5344CB8AC3E}">
        <p14:creationId xmlns:p14="http://schemas.microsoft.com/office/powerpoint/2010/main" val="55392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1000"/>
                                        <p:tgtEl>
                                          <p:spTgt spid="13">
                                            <p:txEl>
                                              <p:pRg st="1" end="1"/>
                                            </p:txEl>
                                          </p:spTgt>
                                        </p:tgtEl>
                                      </p:cBhvr>
                                    </p:animEffect>
                                    <p:anim calcmode="lin" valueType="num">
                                      <p:cBhvr>
                                        <p:cTn id="13"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1000"/>
                                        <p:tgtEl>
                                          <p:spTgt spid="13">
                                            <p:txEl>
                                              <p:pRg st="2" end="2"/>
                                            </p:txEl>
                                          </p:spTgt>
                                        </p:tgtEl>
                                      </p:cBhvr>
                                    </p:animEffect>
                                    <p:anim calcmode="lin" valueType="num">
                                      <p:cBhvr>
                                        <p:cTn id="18"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fade">
                                      <p:cBhvr>
                                        <p:cTn id="22" dur="1000"/>
                                        <p:tgtEl>
                                          <p:spTgt spid="13">
                                            <p:txEl>
                                              <p:pRg st="3" end="3"/>
                                            </p:txEl>
                                          </p:spTgt>
                                        </p:tgtEl>
                                      </p:cBhvr>
                                    </p:animEffect>
                                    <p:anim calcmode="lin" valueType="num">
                                      <p:cBhvr>
                                        <p:cTn id="23"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fade">
                                      <p:cBhvr>
                                        <p:cTn id="27" dur="1000"/>
                                        <p:tgtEl>
                                          <p:spTgt spid="13">
                                            <p:txEl>
                                              <p:pRg st="4" end="4"/>
                                            </p:txEl>
                                          </p:spTgt>
                                        </p:tgtEl>
                                      </p:cBhvr>
                                    </p:animEffect>
                                    <p:anim calcmode="lin" valueType="num">
                                      <p:cBhvr>
                                        <p:cTn id="28"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animEffect transition="in" filter="fade">
                                      <p:cBhvr>
                                        <p:cTn id="34" dur="1000"/>
                                        <p:tgtEl>
                                          <p:spTgt spid="15">
                                            <p:txEl>
                                              <p:pRg st="0" end="0"/>
                                            </p:txEl>
                                          </p:spTgt>
                                        </p:tgtEl>
                                      </p:cBhvr>
                                    </p:animEffect>
                                    <p:anim calcmode="lin" valueType="num">
                                      <p:cBhvr>
                                        <p:cTn id="35"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15">
                                            <p:txEl>
                                              <p:pRg st="0" end="0"/>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5">
                                            <p:txEl>
                                              <p:pRg st="1" end="1"/>
                                            </p:txEl>
                                          </p:spTgt>
                                        </p:tgtEl>
                                        <p:attrNameLst>
                                          <p:attrName>style.visibility</p:attrName>
                                        </p:attrNameLst>
                                      </p:cBhvr>
                                      <p:to>
                                        <p:strVal val="visible"/>
                                      </p:to>
                                    </p:set>
                                    <p:animEffect transition="in" filter="fade">
                                      <p:cBhvr>
                                        <p:cTn id="39" dur="1000"/>
                                        <p:tgtEl>
                                          <p:spTgt spid="15">
                                            <p:txEl>
                                              <p:pRg st="1" end="1"/>
                                            </p:txEl>
                                          </p:spTgt>
                                        </p:tgtEl>
                                      </p:cBhvr>
                                    </p:animEffect>
                                    <p:anim calcmode="lin" valueType="num">
                                      <p:cBhvr>
                                        <p:cTn id="40"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41" dur="1000" fill="hold"/>
                                        <p:tgtEl>
                                          <p:spTgt spid="15">
                                            <p:txEl>
                                              <p:pRg st="1" end="1"/>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5">
                                            <p:txEl>
                                              <p:pRg st="2" end="2"/>
                                            </p:txEl>
                                          </p:spTgt>
                                        </p:tgtEl>
                                        <p:attrNameLst>
                                          <p:attrName>style.visibility</p:attrName>
                                        </p:attrNameLst>
                                      </p:cBhvr>
                                      <p:to>
                                        <p:strVal val="visible"/>
                                      </p:to>
                                    </p:set>
                                    <p:animEffect transition="in" filter="fade">
                                      <p:cBhvr>
                                        <p:cTn id="44" dur="1000"/>
                                        <p:tgtEl>
                                          <p:spTgt spid="15">
                                            <p:txEl>
                                              <p:pRg st="2" end="2"/>
                                            </p:txEl>
                                          </p:spTgt>
                                        </p:tgtEl>
                                      </p:cBhvr>
                                    </p:animEffect>
                                    <p:anim calcmode="lin" valueType="num">
                                      <p:cBhvr>
                                        <p:cTn id="45"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46"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Budget powerpt.4 20102.png"/>
          <p:cNvPicPr>
            <a:picLocks noChangeAspect="1"/>
          </p:cNvPicPr>
          <p:nvPr/>
        </p:nvPicPr>
        <p:blipFill>
          <a:blip r:embed="rId2" cstate="print"/>
          <a:stretch>
            <a:fillRect/>
          </a:stretch>
        </p:blipFill>
        <p:spPr>
          <a:xfrm rot="10800000">
            <a:off x="0" y="0"/>
            <a:ext cx="9144000" cy="6858000"/>
          </a:xfrm>
          <a:prstGeom prst="rect">
            <a:avLst/>
          </a:prstGeom>
        </p:spPr>
      </p:pic>
      <p:sp>
        <p:nvSpPr>
          <p:cNvPr id="10" name="Title 9">
            <a:extLst>
              <a:ext uri="{FF2B5EF4-FFF2-40B4-BE49-F238E27FC236}">
                <a16:creationId xmlns:a16="http://schemas.microsoft.com/office/drawing/2014/main" id="{F63B9CB3-5F03-412E-B2EF-A9F240FF0CFB}"/>
              </a:ext>
            </a:extLst>
          </p:cNvPr>
          <p:cNvSpPr>
            <a:spLocks noGrp="1"/>
          </p:cNvSpPr>
          <p:nvPr>
            <p:ph type="title"/>
          </p:nvPr>
        </p:nvSpPr>
        <p:spPr/>
        <p:txBody>
          <a:bodyPr>
            <a:normAutofit fontScale="90000"/>
          </a:bodyPr>
          <a:lstStyle/>
          <a:p>
            <a:r>
              <a:rPr lang="en-US" dirty="0"/>
              <a:t>Behaviors of Caregivers who may be Abusers</a:t>
            </a:r>
          </a:p>
        </p:txBody>
      </p:sp>
      <p:sp>
        <p:nvSpPr>
          <p:cNvPr id="3" name="Content Placeholder 2">
            <a:extLst>
              <a:ext uri="{FF2B5EF4-FFF2-40B4-BE49-F238E27FC236}">
                <a16:creationId xmlns:a16="http://schemas.microsoft.com/office/drawing/2014/main" id="{823E9E7B-46D7-43B7-BA9A-2463CA5F3EFA}"/>
              </a:ext>
            </a:extLst>
          </p:cNvPr>
          <p:cNvSpPr>
            <a:spLocks noGrp="1"/>
          </p:cNvSpPr>
          <p:nvPr>
            <p:ph sz="half" idx="1"/>
          </p:nvPr>
        </p:nvSpPr>
        <p:spPr/>
        <p:txBody>
          <a:bodyPr>
            <a:normAutofit fontScale="70000" lnSpcReduction="20000"/>
          </a:bodyPr>
          <a:lstStyle/>
          <a:p>
            <a:r>
              <a:rPr lang="en-US" dirty="0"/>
              <a:t>Refusal to follow directions or complete necessary personal tasks for dependent person,</a:t>
            </a:r>
          </a:p>
          <a:p>
            <a:r>
              <a:rPr lang="en-US" dirty="0"/>
              <a:t>Displaying controlling attitudes and behaviors,</a:t>
            </a:r>
          </a:p>
          <a:p>
            <a:r>
              <a:rPr lang="en-US" dirty="0"/>
              <a:t>Showing up late  to work or not at all,</a:t>
            </a:r>
          </a:p>
          <a:p>
            <a:r>
              <a:rPr lang="en-US" dirty="0"/>
              <a:t>Working under the influence of alcohol or illegal drugs,</a:t>
            </a:r>
          </a:p>
          <a:p>
            <a:r>
              <a:rPr lang="en-US" dirty="0"/>
              <a:t>Using threats or menacing looks/ body language as a form of intimidation,</a:t>
            </a:r>
          </a:p>
          <a:p>
            <a:r>
              <a:rPr lang="en-US" dirty="0"/>
              <a:t>Impulsive behaviors,</a:t>
            </a:r>
          </a:p>
        </p:txBody>
      </p:sp>
      <p:sp>
        <p:nvSpPr>
          <p:cNvPr id="4" name="Content Placeholder 3">
            <a:extLst>
              <a:ext uri="{FF2B5EF4-FFF2-40B4-BE49-F238E27FC236}">
                <a16:creationId xmlns:a16="http://schemas.microsoft.com/office/drawing/2014/main" id="{81820CAE-6769-4A6A-9432-D53ED5CFB759}"/>
              </a:ext>
            </a:extLst>
          </p:cNvPr>
          <p:cNvSpPr>
            <a:spLocks noGrp="1"/>
          </p:cNvSpPr>
          <p:nvPr>
            <p:ph sz="half" idx="2"/>
          </p:nvPr>
        </p:nvSpPr>
        <p:spPr/>
        <p:txBody>
          <a:bodyPr>
            <a:normAutofit fontScale="70000" lnSpcReduction="20000"/>
          </a:bodyPr>
          <a:lstStyle/>
          <a:p>
            <a:r>
              <a:rPr lang="en-US" dirty="0"/>
              <a:t>Using vehicle, money or other resources without consent,</a:t>
            </a:r>
          </a:p>
          <a:p>
            <a:r>
              <a:rPr lang="en-US" dirty="0"/>
              <a:t>Devalues the person with developmental disabilities,</a:t>
            </a:r>
          </a:p>
          <a:p>
            <a:r>
              <a:rPr lang="en-US" dirty="0"/>
              <a:t>Frequently switches healthcare providers,</a:t>
            </a:r>
          </a:p>
          <a:p>
            <a:r>
              <a:rPr lang="en-US" dirty="0"/>
              <a:t>Speaks for the person with developmental disabilities for attention,</a:t>
            </a:r>
          </a:p>
          <a:p>
            <a:r>
              <a:rPr lang="en-US" dirty="0"/>
              <a:t>Displays unwelcoming or uncooperative attitude during home visits,</a:t>
            </a:r>
          </a:p>
          <a:p>
            <a:r>
              <a:rPr lang="en-US" dirty="0"/>
              <a:t>Frequently makes attempts to be alone with a particular individual for no apparent legitimate purpose </a:t>
            </a:r>
          </a:p>
          <a:p>
            <a:endParaRPr lang="en-US" dirty="0"/>
          </a:p>
        </p:txBody>
      </p:sp>
      <p:sp>
        <p:nvSpPr>
          <p:cNvPr id="5" name="Slide Number Placeholder 4">
            <a:extLst>
              <a:ext uri="{FF2B5EF4-FFF2-40B4-BE49-F238E27FC236}">
                <a16:creationId xmlns:a16="http://schemas.microsoft.com/office/drawing/2014/main" id="{B101FCD1-19DD-447D-9832-AC1457CCDFE8}"/>
              </a:ext>
            </a:extLst>
          </p:cNvPr>
          <p:cNvSpPr>
            <a:spLocks noGrp="1"/>
          </p:cNvSpPr>
          <p:nvPr>
            <p:ph type="sldNum" sz="quarter" idx="12"/>
          </p:nvPr>
        </p:nvSpPr>
        <p:spPr/>
        <p:txBody>
          <a:bodyPr/>
          <a:lstStyle/>
          <a:p>
            <a:fld id="{B03C26E2-E557-4859-B8F1-F01B8D819792}" type="slidenum">
              <a:rPr lang="en-US" smtClean="0"/>
              <a:pPr/>
              <a:t>32</a:t>
            </a:fld>
            <a:endParaRPr lang="en-US"/>
          </a:p>
        </p:txBody>
      </p:sp>
    </p:spTree>
    <p:extLst>
      <p:ext uri="{BB962C8B-B14F-4D97-AF65-F5344CB8AC3E}">
        <p14:creationId xmlns:p14="http://schemas.microsoft.com/office/powerpoint/2010/main" val="46126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1" end="1"/>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2" end="2"/>
                                            </p:txEl>
                                          </p:spTgt>
                                        </p:tgtEl>
                                      </p:cBhvr>
                                    </p:animEffect>
                                  </p:childTnLst>
                                </p:cTn>
                              </p:par>
                              <p:par>
                                <p:cTn id="23" presetID="31"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3" end="3"/>
                                            </p:txEl>
                                          </p:spTgt>
                                        </p:tgtEl>
                                      </p:cBhvr>
                                    </p:animEffect>
                                  </p:childTnLst>
                                </p:cTn>
                              </p:par>
                              <p:par>
                                <p:cTn id="29" presetID="31"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4" end="4"/>
                                            </p:txEl>
                                          </p:spTgt>
                                        </p:tgtEl>
                                      </p:cBhvr>
                                    </p:animEffect>
                                  </p:childTnLst>
                                </p:cTn>
                              </p:par>
                              <p:par>
                                <p:cTn id="35" presetID="31" presetClass="entr" presetSubtype="0"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8"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39"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40" dur="1000"/>
                                        <p:tgtEl>
                                          <p:spTgt spid="3">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4">
                                            <p:txEl>
                                              <p:pRg st="0" end="0"/>
                                            </p:txEl>
                                          </p:spTgt>
                                        </p:tgtEl>
                                        <p:attrNameLst>
                                          <p:attrName>style.visibility</p:attrName>
                                        </p:attrNameLst>
                                      </p:cBhvr>
                                      <p:to>
                                        <p:strVal val="visible"/>
                                      </p:to>
                                    </p:set>
                                    <p:anim calcmode="lin" valueType="num">
                                      <p:cBhvr>
                                        <p:cTn id="45"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46"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47"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48" dur="1000"/>
                                        <p:tgtEl>
                                          <p:spTgt spid="4">
                                            <p:txEl>
                                              <p:pRg st="0" end="0"/>
                                            </p:txEl>
                                          </p:spTgt>
                                        </p:tgtEl>
                                      </p:cBhvr>
                                    </p:animEffect>
                                  </p:childTnLst>
                                </p:cTn>
                              </p:par>
                              <p:par>
                                <p:cTn id="49" presetID="31" presetClass="entr" presetSubtype="0" fill="hold" nodeType="withEffect">
                                  <p:stCondLst>
                                    <p:cond delay="0"/>
                                  </p:stCondLst>
                                  <p:childTnLst>
                                    <p:set>
                                      <p:cBhvr>
                                        <p:cTn id="50" dur="1" fill="hold">
                                          <p:stCondLst>
                                            <p:cond delay="0"/>
                                          </p:stCondLst>
                                        </p:cTn>
                                        <p:tgtEl>
                                          <p:spTgt spid="4">
                                            <p:txEl>
                                              <p:pRg st="1" end="1"/>
                                            </p:txEl>
                                          </p:spTgt>
                                        </p:tgtEl>
                                        <p:attrNameLst>
                                          <p:attrName>style.visibility</p:attrName>
                                        </p:attrNameLst>
                                      </p:cBhvr>
                                      <p:to>
                                        <p:strVal val="visible"/>
                                      </p:to>
                                    </p:set>
                                    <p:anim calcmode="lin" valueType="num">
                                      <p:cBhvr>
                                        <p:cTn id="51"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52"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53"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54" dur="1000"/>
                                        <p:tgtEl>
                                          <p:spTgt spid="4">
                                            <p:txEl>
                                              <p:pRg st="1" end="1"/>
                                            </p:txEl>
                                          </p:spTgt>
                                        </p:tgtEl>
                                      </p:cBhvr>
                                    </p:animEffect>
                                  </p:childTnLst>
                                </p:cTn>
                              </p:par>
                              <p:par>
                                <p:cTn id="55" presetID="31" presetClass="entr" presetSubtype="0" fill="hold" nodeType="withEffect">
                                  <p:stCondLst>
                                    <p:cond delay="0"/>
                                  </p:stCondLst>
                                  <p:childTnLst>
                                    <p:set>
                                      <p:cBhvr>
                                        <p:cTn id="56" dur="1" fill="hold">
                                          <p:stCondLst>
                                            <p:cond delay="0"/>
                                          </p:stCondLst>
                                        </p:cTn>
                                        <p:tgtEl>
                                          <p:spTgt spid="4">
                                            <p:txEl>
                                              <p:pRg st="2" end="2"/>
                                            </p:txEl>
                                          </p:spTgt>
                                        </p:tgtEl>
                                        <p:attrNameLst>
                                          <p:attrName>style.visibility</p:attrName>
                                        </p:attrNameLst>
                                      </p:cBhvr>
                                      <p:to>
                                        <p:strVal val="visible"/>
                                      </p:to>
                                    </p:set>
                                    <p:anim calcmode="lin" valueType="num">
                                      <p:cBhvr>
                                        <p:cTn id="57"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58"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59"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60" dur="1000"/>
                                        <p:tgtEl>
                                          <p:spTgt spid="4">
                                            <p:txEl>
                                              <p:pRg st="2" end="2"/>
                                            </p:txEl>
                                          </p:spTgt>
                                        </p:tgtEl>
                                      </p:cBhvr>
                                    </p:animEffect>
                                  </p:childTnLst>
                                </p:cTn>
                              </p:par>
                              <p:par>
                                <p:cTn id="61" presetID="31" presetClass="entr" presetSubtype="0" fill="hold" nodeType="withEffect">
                                  <p:stCondLst>
                                    <p:cond delay="0"/>
                                  </p:stCondLst>
                                  <p:childTnLst>
                                    <p:set>
                                      <p:cBhvr>
                                        <p:cTn id="62" dur="1" fill="hold">
                                          <p:stCondLst>
                                            <p:cond delay="0"/>
                                          </p:stCondLst>
                                        </p:cTn>
                                        <p:tgtEl>
                                          <p:spTgt spid="4">
                                            <p:txEl>
                                              <p:pRg st="3" end="3"/>
                                            </p:txEl>
                                          </p:spTgt>
                                        </p:tgtEl>
                                        <p:attrNameLst>
                                          <p:attrName>style.visibility</p:attrName>
                                        </p:attrNameLst>
                                      </p:cBhvr>
                                      <p:to>
                                        <p:strVal val="visible"/>
                                      </p:to>
                                    </p:set>
                                    <p:anim calcmode="lin" valueType="num">
                                      <p:cBhvr>
                                        <p:cTn id="63" dur="1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64" dur="1000" fill="hold"/>
                                        <p:tgtEl>
                                          <p:spTgt spid="4">
                                            <p:txEl>
                                              <p:pRg st="3" end="3"/>
                                            </p:txEl>
                                          </p:spTgt>
                                        </p:tgtEl>
                                        <p:attrNameLst>
                                          <p:attrName>ppt_h</p:attrName>
                                        </p:attrNameLst>
                                      </p:cBhvr>
                                      <p:tavLst>
                                        <p:tav tm="0">
                                          <p:val>
                                            <p:fltVal val="0"/>
                                          </p:val>
                                        </p:tav>
                                        <p:tav tm="100000">
                                          <p:val>
                                            <p:strVal val="#ppt_h"/>
                                          </p:val>
                                        </p:tav>
                                      </p:tavLst>
                                    </p:anim>
                                    <p:anim calcmode="lin" valueType="num">
                                      <p:cBhvr>
                                        <p:cTn id="65" dur="1000" fill="hold"/>
                                        <p:tgtEl>
                                          <p:spTgt spid="4">
                                            <p:txEl>
                                              <p:pRg st="3" end="3"/>
                                            </p:txEl>
                                          </p:spTgt>
                                        </p:tgtEl>
                                        <p:attrNameLst>
                                          <p:attrName>style.rotation</p:attrName>
                                        </p:attrNameLst>
                                      </p:cBhvr>
                                      <p:tavLst>
                                        <p:tav tm="0">
                                          <p:val>
                                            <p:fltVal val="90"/>
                                          </p:val>
                                        </p:tav>
                                        <p:tav tm="100000">
                                          <p:val>
                                            <p:fltVal val="0"/>
                                          </p:val>
                                        </p:tav>
                                      </p:tavLst>
                                    </p:anim>
                                    <p:animEffect transition="in" filter="fade">
                                      <p:cBhvr>
                                        <p:cTn id="66" dur="1000"/>
                                        <p:tgtEl>
                                          <p:spTgt spid="4">
                                            <p:txEl>
                                              <p:pRg st="3" end="3"/>
                                            </p:txEl>
                                          </p:spTgt>
                                        </p:tgtEl>
                                      </p:cBhvr>
                                    </p:animEffect>
                                  </p:childTnLst>
                                </p:cTn>
                              </p:par>
                              <p:par>
                                <p:cTn id="67" presetID="31" presetClass="entr" presetSubtype="0" fill="hold" nodeType="withEffect">
                                  <p:stCondLst>
                                    <p:cond delay="0"/>
                                  </p:stCondLst>
                                  <p:childTnLst>
                                    <p:set>
                                      <p:cBhvr>
                                        <p:cTn id="68" dur="1" fill="hold">
                                          <p:stCondLst>
                                            <p:cond delay="0"/>
                                          </p:stCondLst>
                                        </p:cTn>
                                        <p:tgtEl>
                                          <p:spTgt spid="4">
                                            <p:txEl>
                                              <p:pRg st="4" end="4"/>
                                            </p:txEl>
                                          </p:spTgt>
                                        </p:tgtEl>
                                        <p:attrNameLst>
                                          <p:attrName>style.visibility</p:attrName>
                                        </p:attrNameLst>
                                      </p:cBhvr>
                                      <p:to>
                                        <p:strVal val="visible"/>
                                      </p:to>
                                    </p:set>
                                    <p:anim calcmode="lin" valueType="num">
                                      <p:cBhvr>
                                        <p:cTn id="69" dur="1000" fill="hold"/>
                                        <p:tgtEl>
                                          <p:spTgt spid="4">
                                            <p:txEl>
                                              <p:pRg st="4" end="4"/>
                                            </p:txEl>
                                          </p:spTgt>
                                        </p:tgtEl>
                                        <p:attrNameLst>
                                          <p:attrName>ppt_w</p:attrName>
                                        </p:attrNameLst>
                                      </p:cBhvr>
                                      <p:tavLst>
                                        <p:tav tm="0">
                                          <p:val>
                                            <p:fltVal val="0"/>
                                          </p:val>
                                        </p:tav>
                                        <p:tav tm="100000">
                                          <p:val>
                                            <p:strVal val="#ppt_w"/>
                                          </p:val>
                                        </p:tav>
                                      </p:tavLst>
                                    </p:anim>
                                    <p:anim calcmode="lin" valueType="num">
                                      <p:cBhvr>
                                        <p:cTn id="70" dur="1000" fill="hold"/>
                                        <p:tgtEl>
                                          <p:spTgt spid="4">
                                            <p:txEl>
                                              <p:pRg st="4" end="4"/>
                                            </p:txEl>
                                          </p:spTgt>
                                        </p:tgtEl>
                                        <p:attrNameLst>
                                          <p:attrName>ppt_h</p:attrName>
                                        </p:attrNameLst>
                                      </p:cBhvr>
                                      <p:tavLst>
                                        <p:tav tm="0">
                                          <p:val>
                                            <p:fltVal val="0"/>
                                          </p:val>
                                        </p:tav>
                                        <p:tav tm="100000">
                                          <p:val>
                                            <p:strVal val="#ppt_h"/>
                                          </p:val>
                                        </p:tav>
                                      </p:tavLst>
                                    </p:anim>
                                    <p:anim calcmode="lin" valueType="num">
                                      <p:cBhvr>
                                        <p:cTn id="71" dur="1000" fill="hold"/>
                                        <p:tgtEl>
                                          <p:spTgt spid="4">
                                            <p:txEl>
                                              <p:pRg st="4" end="4"/>
                                            </p:txEl>
                                          </p:spTgt>
                                        </p:tgtEl>
                                        <p:attrNameLst>
                                          <p:attrName>style.rotation</p:attrName>
                                        </p:attrNameLst>
                                      </p:cBhvr>
                                      <p:tavLst>
                                        <p:tav tm="0">
                                          <p:val>
                                            <p:fltVal val="90"/>
                                          </p:val>
                                        </p:tav>
                                        <p:tav tm="100000">
                                          <p:val>
                                            <p:fltVal val="0"/>
                                          </p:val>
                                        </p:tav>
                                      </p:tavLst>
                                    </p:anim>
                                    <p:animEffect transition="in" filter="fade">
                                      <p:cBhvr>
                                        <p:cTn id="72" dur="1000"/>
                                        <p:tgtEl>
                                          <p:spTgt spid="4">
                                            <p:txEl>
                                              <p:pRg st="4" end="4"/>
                                            </p:txEl>
                                          </p:spTgt>
                                        </p:tgtEl>
                                      </p:cBhvr>
                                    </p:animEffect>
                                  </p:childTnLst>
                                </p:cTn>
                              </p:par>
                              <p:par>
                                <p:cTn id="73" presetID="31" presetClass="entr" presetSubtype="0" fill="hold" nodeType="withEffect">
                                  <p:stCondLst>
                                    <p:cond delay="0"/>
                                  </p:stCondLst>
                                  <p:childTnLst>
                                    <p:set>
                                      <p:cBhvr>
                                        <p:cTn id="74" dur="1" fill="hold">
                                          <p:stCondLst>
                                            <p:cond delay="0"/>
                                          </p:stCondLst>
                                        </p:cTn>
                                        <p:tgtEl>
                                          <p:spTgt spid="4">
                                            <p:txEl>
                                              <p:pRg st="5" end="5"/>
                                            </p:txEl>
                                          </p:spTgt>
                                        </p:tgtEl>
                                        <p:attrNameLst>
                                          <p:attrName>style.visibility</p:attrName>
                                        </p:attrNameLst>
                                      </p:cBhvr>
                                      <p:to>
                                        <p:strVal val="visible"/>
                                      </p:to>
                                    </p:set>
                                    <p:anim calcmode="lin" valueType="num">
                                      <p:cBhvr>
                                        <p:cTn id="75" dur="1000" fill="hold"/>
                                        <p:tgtEl>
                                          <p:spTgt spid="4">
                                            <p:txEl>
                                              <p:pRg st="5" end="5"/>
                                            </p:txEl>
                                          </p:spTgt>
                                        </p:tgtEl>
                                        <p:attrNameLst>
                                          <p:attrName>ppt_w</p:attrName>
                                        </p:attrNameLst>
                                      </p:cBhvr>
                                      <p:tavLst>
                                        <p:tav tm="0">
                                          <p:val>
                                            <p:fltVal val="0"/>
                                          </p:val>
                                        </p:tav>
                                        <p:tav tm="100000">
                                          <p:val>
                                            <p:strVal val="#ppt_w"/>
                                          </p:val>
                                        </p:tav>
                                      </p:tavLst>
                                    </p:anim>
                                    <p:anim calcmode="lin" valueType="num">
                                      <p:cBhvr>
                                        <p:cTn id="76" dur="1000" fill="hold"/>
                                        <p:tgtEl>
                                          <p:spTgt spid="4">
                                            <p:txEl>
                                              <p:pRg st="5" end="5"/>
                                            </p:txEl>
                                          </p:spTgt>
                                        </p:tgtEl>
                                        <p:attrNameLst>
                                          <p:attrName>ppt_h</p:attrName>
                                        </p:attrNameLst>
                                      </p:cBhvr>
                                      <p:tavLst>
                                        <p:tav tm="0">
                                          <p:val>
                                            <p:fltVal val="0"/>
                                          </p:val>
                                        </p:tav>
                                        <p:tav tm="100000">
                                          <p:val>
                                            <p:strVal val="#ppt_h"/>
                                          </p:val>
                                        </p:tav>
                                      </p:tavLst>
                                    </p:anim>
                                    <p:anim calcmode="lin" valueType="num">
                                      <p:cBhvr>
                                        <p:cTn id="77" dur="1000" fill="hold"/>
                                        <p:tgtEl>
                                          <p:spTgt spid="4">
                                            <p:txEl>
                                              <p:pRg st="5" end="5"/>
                                            </p:txEl>
                                          </p:spTgt>
                                        </p:tgtEl>
                                        <p:attrNameLst>
                                          <p:attrName>style.rotation</p:attrName>
                                        </p:attrNameLst>
                                      </p:cBhvr>
                                      <p:tavLst>
                                        <p:tav tm="0">
                                          <p:val>
                                            <p:fltVal val="90"/>
                                          </p:val>
                                        </p:tav>
                                        <p:tav tm="100000">
                                          <p:val>
                                            <p:fltVal val="0"/>
                                          </p:val>
                                        </p:tav>
                                      </p:tavLst>
                                    </p:anim>
                                    <p:animEffect transition="in" filter="fade">
                                      <p:cBhvr>
                                        <p:cTn id="78" dur="1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Budget powerpt.4 20102.png"/>
          <p:cNvPicPr>
            <a:picLocks noChangeAspect="1"/>
          </p:cNvPicPr>
          <p:nvPr/>
        </p:nvPicPr>
        <p:blipFill>
          <a:blip r:embed="rId2" cstate="print"/>
          <a:stretch>
            <a:fillRect/>
          </a:stretch>
        </p:blipFill>
        <p:spPr>
          <a:xfrm rot="10800000">
            <a:off x="0" y="0"/>
            <a:ext cx="9144000" cy="6858000"/>
          </a:xfrm>
          <a:prstGeom prst="rect">
            <a:avLst/>
          </a:prstGeom>
        </p:spPr>
      </p:pic>
      <p:sp>
        <p:nvSpPr>
          <p:cNvPr id="3" name="Title 2">
            <a:extLst>
              <a:ext uri="{FF2B5EF4-FFF2-40B4-BE49-F238E27FC236}">
                <a16:creationId xmlns:a16="http://schemas.microsoft.com/office/drawing/2014/main" id="{0BBF0C37-FE98-42B9-A269-18A3FE2FE682}"/>
              </a:ext>
            </a:extLst>
          </p:cNvPr>
          <p:cNvSpPr>
            <a:spLocks noGrp="1"/>
          </p:cNvSpPr>
          <p:nvPr>
            <p:ph type="title"/>
          </p:nvPr>
        </p:nvSpPr>
        <p:spPr/>
        <p:txBody>
          <a:bodyPr/>
          <a:lstStyle/>
          <a:p>
            <a:r>
              <a:rPr lang="en-US" dirty="0"/>
              <a:t>Abusive caregivers may also have…</a:t>
            </a:r>
          </a:p>
        </p:txBody>
      </p:sp>
      <p:sp>
        <p:nvSpPr>
          <p:cNvPr id="4" name="Content Placeholder 3">
            <a:extLst>
              <a:ext uri="{FF2B5EF4-FFF2-40B4-BE49-F238E27FC236}">
                <a16:creationId xmlns:a16="http://schemas.microsoft.com/office/drawing/2014/main" id="{600D85E1-C583-4424-914D-32F6C0257287}"/>
              </a:ext>
            </a:extLst>
          </p:cNvPr>
          <p:cNvSpPr>
            <a:spLocks noGrp="1"/>
          </p:cNvSpPr>
          <p:nvPr>
            <p:ph idx="1"/>
          </p:nvPr>
        </p:nvSpPr>
        <p:spPr/>
        <p:txBody>
          <a:bodyPr>
            <a:normAutofit/>
          </a:bodyPr>
          <a:lstStyle/>
          <a:p>
            <a:r>
              <a:rPr lang="en-US" sz="2300" dirty="0"/>
              <a:t>Low self-esteem,</a:t>
            </a:r>
          </a:p>
          <a:p>
            <a:r>
              <a:rPr lang="en-US" sz="2300" dirty="0"/>
              <a:t>A mental illness, diminished intelligence, or impaired functioning</a:t>
            </a:r>
          </a:p>
          <a:p>
            <a:r>
              <a:rPr lang="en-US" sz="2300" dirty="0"/>
              <a:t>A need to control others</a:t>
            </a:r>
          </a:p>
          <a:p>
            <a:r>
              <a:rPr lang="en-US" sz="2300" dirty="0"/>
              <a:t>Frustration with authority, which can lead to displaced aggression toward weaker persons</a:t>
            </a:r>
          </a:p>
          <a:p>
            <a:r>
              <a:rPr lang="en-US" sz="2300" dirty="0"/>
              <a:t>A history of being abused or neglected as a child</a:t>
            </a:r>
          </a:p>
          <a:p>
            <a:r>
              <a:rPr lang="en-US" sz="2300" dirty="0"/>
              <a:t>A lack of attachment to the dependent person, (which can lead to thoughts by the abuser that the victim doesn’t feel or hurt in response to their abusive actions). </a:t>
            </a:r>
          </a:p>
        </p:txBody>
      </p:sp>
      <p:sp>
        <p:nvSpPr>
          <p:cNvPr id="5" name="Slide Number Placeholder 4">
            <a:extLst>
              <a:ext uri="{FF2B5EF4-FFF2-40B4-BE49-F238E27FC236}">
                <a16:creationId xmlns:a16="http://schemas.microsoft.com/office/drawing/2014/main" id="{DDFF2441-0649-4BC6-9CBC-F9AEE39C5833}"/>
              </a:ext>
            </a:extLst>
          </p:cNvPr>
          <p:cNvSpPr>
            <a:spLocks noGrp="1"/>
          </p:cNvSpPr>
          <p:nvPr>
            <p:ph type="sldNum" sz="quarter" idx="12"/>
          </p:nvPr>
        </p:nvSpPr>
        <p:spPr>
          <a:xfrm>
            <a:off x="6553200" y="6477000"/>
            <a:ext cx="2209800" cy="244475"/>
          </a:xfrm>
        </p:spPr>
        <p:txBody>
          <a:bodyPr/>
          <a:lstStyle/>
          <a:p>
            <a:r>
              <a:rPr lang="en-US" dirty="0"/>
              <a:t>33</a:t>
            </a:r>
          </a:p>
        </p:txBody>
      </p:sp>
    </p:spTree>
    <p:extLst>
      <p:ext uri="{BB962C8B-B14F-4D97-AF65-F5344CB8AC3E}">
        <p14:creationId xmlns:p14="http://schemas.microsoft.com/office/powerpoint/2010/main" val="414903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4">
                                            <p:txEl>
                                              <p:pRg st="0" end="0"/>
                                            </p:txEl>
                                          </p:spTgt>
                                        </p:tgtEl>
                                        <p:attrNameLst>
                                          <p:attrName>r</p:attrName>
                                        </p:attrNameLst>
                                      </p:cBhvr>
                                    </p:animRot>
                                    <p:animRot by="-240000">
                                      <p:cBhvr>
                                        <p:cTn id="7" dur="200" fill="hold">
                                          <p:stCondLst>
                                            <p:cond delay="200"/>
                                          </p:stCondLst>
                                        </p:cTn>
                                        <p:tgtEl>
                                          <p:spTgt spid="4">
                                            <p:txEl>
                                              <p:pRg st="0" end="0"/>
                                            </p:txEl>
                                          </p:spTgt>
                                        </p:tgtEl>
                                        <p:attrNameLst>
                                          <p:attrName>r</p:attrName>
                                        </p:attrNameLst>
                                      </p:cBhvr>
                                    </p:animRot>
                                    <p:animRot by="240000">
                                      <p:cBhvr>
                                        <p:cTn id="8" dur="200" fill="hold">
                                          <p:stCondLst>
                                            <p:cond delay="400"/>
                                          </p:stCondLst>
                                        </p:cTn>
                                        <p:tgtEl>
                                          <p:spTgt spid="4">
                                            <p:txEl>
                                              <p:pRg st="0" end="0"/>
                                            </p:txEl>
                                          </p:spTgt>
                                        </p:tgtEl>
                                        <p:attrNameLst>
                                          <p:attrName>r</p:attrName>
                                        </p:attrNameLst>
                                      </p:cBhvr>
                                    </p:animRot>
                                    <p:animRot by="-240000">
                                      <p:cBhvr>
                                        <p:cTn id="9" dur="200" fill="hold">
                                          <p:stCondLst>
                                            <p:cond delay="600"/>
                                          </p:stCondLst>
                                        </p:cTn>
                                        <p:tgtEl>
                                          <p:spTgt spid="4">
                                            <p:txEl>
                                              <p:pRg st="0" end="0"/>
                                            </p:txEl>
                                          </p:spTgt>
                                        </p:tgtEl>
                                        <p:attrNameLst>
                                          <p:attrName>r</p:attrName>
                                        </p:attrNameLst>
                                      </p:cBhvr>
                                    </p:animRot>
                                    <p:animRot by="120000">
                                      <p:cBhvr>
                                        <p:cTn id="10" dur="200" fill="hold">
                                          <p:stCondLst>
                                            <p:cond delay="800"/>
                                          </p:stCondLst>
                                        </p:cTn>
                                        <p:tgtEl>
                                          <p:spTgt spid="4">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grpId="0" nodeType="clickEffect">
                                  <p:stCondLst>
                                    <p:cond delay="0"/>
                                  </p:stCondLst>
                                  <p:childTnLst>
                                    <p:animRot by="120000">
                                      <p:cBhvr>
                                        <p:cTn id="14" dur="100" fill="hold">
                                          <p:stCondLst>
                                            <p:cond delay="0"/>
                                          </p:stCondLst>
                                        </p:cTn>
                                        <p:tgtEl>
                                          <p:spTgt spid="4">
                                            <p:txEl>
                                              <p:pRg st="1" end="1"/>
                                            </p:txEl>
                                          </p:spTgt>
                                        </p:tgtEl>
                                        <p:attrNameLst>
                                          <p:attrName>r</p:attrName>
                                        </p:attrNameLst>
                                      </p:cBhvr>
                                    </p:animRot>
                                    <p:animRot by="-240000">
                                      <p:cBhvr>
                                        <p:cTn id="15" dur="200" fill="hold">
                                          <p:stCondLst>
                                            <p:cond delay="200"/>
                                          </p:stCondLst>
                                        </p:cTn>
                                        <p:tgtEl>
                                          <p:spTgt spid="4">
                                            <p:txEl>
                                              <p:pRg st="1" end="1"/>
                                            </p:txEl>
                                          </p:spTgt>
                                        </p:tgtEl>
                                        <p:attrNameLst>
                                          <p:attrName>r</p:attrName>
                                        </p:attrNameLst>
                                      </p:cBhvr>
                                    </p:animRot>
                                    <p:animRot by="240000">
                                      <p:cBhvr>
                                        <p:cTn id="16" dur="200" fill="hold">
                                          <p:stCondLst>
                                            <p:cond delay="400"/>
                                          </p:stCondLst>
                                        </p:cTn>
                                        <p:tgtEl>
                                          <p:spTgt spid="4">
                                            <p:txEl>
                                              <p:pRg st="1" end="1"/>
                                            </p:txEl>
                                          </p:spTgt>
                                        </p:tgtEl>
                                        <p:attrNameLst>
                                          <p:attrName>r</p:attrName>
                                        </p:attrNameLst>
                                      </p:cBhvr>
                                    </p:animRot>
                                    <p:animRot by="-240000">
                                      <p:cBhvr>
                                        <p:cTn id="17" dur="200" fill="hold">
                                          <p:stCondLst>
                                            <p:cond delay="600"/>
                                          </p:stCondLst>
                                        </p:cTn>
                                        <p:tgtEl>
                                          <p:spTgt spid="4">
                                            <p:txEl>
                                              <p:pRg st="1" end="1"/>
                                            </p:txEl>
                                          </p:spTgt>
                                        </p:tgtEl>
                                        <p:attrNameLst>
                                          <p:attrName>r</p:attrName>
                                        </p:attrNameLst>
                                      </p:cBhvr>
                                    </p:animRot>
                                    <p:animRot by="120000">
                                      <p:cBhvr>
                                        <p:cTn id="18" dur="200" fill="hold">
                                          <p:stCondLst>
                                            <p:cond delay="800"/>
                                          </p:stCondLst>
                                        </p:cTn>
                                        <p:tgtEl>
                                          <p:spTgt spid="4">
                                            <p:txEl>
                                              <p:pRg st="1" end="1"/>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2" presetClass="emph" presetSubtype="0" fill="hold" grpId="0" nodeType="clickEffect">
                                  <p:stCondLst>
                                    <p:cond delay="0"/>
                                  </p:stCondLst>
                                  <p:childTnLst>
                                    <p:animRot by="120000">
                                      <p:cBhvr>
                                        <p:cTn id="22" dur="100" fill="hold">
                                          <p:stCondLst>
                                            <p:cond delay="0"/>
                                          </p:stCondLst>
                                        </p:cTn>
                                        <p:tgtEl>
                                          <p:spTgt spid="4">
                                            <p:txEl>
                                              <p:pRg st="2" end="2"/>
                                            </p:txEl>
                                          </p:spTgt>
                                        </p:tgtEl>
                                        <p:attrNameLst>
                                          <p:attrName>r</p:attrName>
                                        </p:attrNameLst>
                                      </p:cBhvr>
                                    </p:animRot>
                                    <p:animRot by="-240000">
                                      <p:cBhvr>
                                        <p:cTn id="23" dur="200" fill="hold">
                                          <p:stCondLst>
                                            <p:cond delay="200"/>
                                          </p:stCondLst>
                                        </p:cTn>
                                        <p:tgtEl>
                                          <p:spTgt spid="4">
                                            <p:txEl>
                                              <p:pRg st="2" end="2"/>
                                            </p:txEl>
                                          </p:spTgt>
                                        </p:tgtEl>
                                        <p:attrNameLst>
                                          <p:attrName>r</p:attrName>
                                        </p:attrNameLst>
                                      </p:cBhvr>
                                    </p:animRot>
                                    <p:animRot by="240000">
                                      <p:cBhvr>
                                        <p:cTn id="24" dur="200" fill="hold">
                                          <p:stCondLst>
                                            <p:cond delay="400"/>
                                          </p:stCondLst>
                                        </p:cTn>
                                        <p:tgtEl>
                                          <p:spTgt spid="4">
                                            <p:txEl>
                                              <p:pRg st="2" end="2"/>
                                            </p:txEl>
                                          </p:spTgt>
                                        </p:tgtEl>
                                        <p:attrNameLst>
                                          <p:attrName>r</p:attrName>
                                        </p:attrNameLst>
                                      </p:cBhvr>
                                    </p:animRot>
                                    <p:animRot by="-240000">
                                      <p:cBhvr>
                                        <p:cTn id="25" dur="200" fill="hold">
                                          <p:stCondLst>
                                            <p:cond delay="600"/>
                                          </p:stCondLst>
                                        </p:cTn>
                                        <p:tgtEl>
                                          <p:spTgt spid="4">
                                            <p:txEl>
                                              <p:pRg st="2" end="2"/>
                                            </p:txEl>
                                          </p:spTgt>
                                        </p:tgtEl>
                                        <p:attrNameLst>
                                          <p:attrName>r</p:attrName>
                                        </p:attrNameLst>
                                      </p:cBhvr>
                                    </p:animRot>
                                    <p:animRot by="120000">
                                      <p:cBhvr>
                                        <p:cTn id="26" dur="200" fill="hold">
                                          <p:stCondLst>
                                            <p:cond delay="800"/>
                                          </p:stCondLst>
                                        </p:cTn>
                                        <p:tgtEl>
                                          <p:spTgt spid="4">
                                            <p:txEl>
                                              <p:pRg st="2" end="2"/>
                                            </p:txEl>
                                          </p:spTgt>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32" presetClass="emph" presetSubtype="0" fill="hold" grpId="0" nodeType="clickEffect">
                                  <p:stCondLst>
                                    <p:cond delay="0"/>
                                  </p:stCondLst>
                                  <p:childTnLst>
                                    <p:animRot by="120000">
                                      <p:cBhvr>
                                        <p:cTn id="30" dur="100" fill="hold">
                                          <p:stCondLst>
                                            <p:cond delay="0"/>
                                          </p:stCondLst>
                                        </p:cTn>
                                        <p:tgtEl>
                                          <p:spTgt spid="4">
                                            <p:txEl>
                                              <p:pRg st="3" end="3"/>
                                            </p:txEl>
                                          </p:spTgt>
                                        </p:tgtEl>
                                        <p:attrNameLst>
                                          <p:attrName>r</p:attrName>
                                        </p:attrNameLst>
                                      </p:cBhvr>
                                    </p:animRot>
                                    <p:animRot by="-240000">
                                      <p:cBhvr>
                                        <p:cTn id="31" dur="200" fill="hold">
                                          <p:stCondLst>
                                            <p:cond delay="200"/>
                                          </p:stCondLst>
                                        </p:cTn>
                                        <p:tgtEl>
                                          <p:spTgt spid="4">
                                            <p:txEl>
                                              <p:pRg st="3" end="3"/>
                                            </p:txEl>
                                          </p:spTgt>
                                        </p:tgtEl>
                                        <p:attrNameLst>
                                          <p:attrName>r</p:attrName>
                                        </p:attrNameLst>
                                      </p:cBhvr>
                                    </p:animRot>
                                    <p:animRot by="240000">
                                      <p:cBhvr>
                                        <p:cTn id="32" dur="200" fill="hold">
                                          <p:stCondLst>
                                            <p:cond delay="400"/>
                                          </p:stCondLst>
                                        </p:cTn>
                                        <p:tgtEl>
                                          <p:spTgt spid="4">
                                            <p:txEl>
                                              <p:pRg st="3" end="3"/>
                                            </p:txEl>
                                          </p:spTgt>
                                        </p:tgtEl>
                                        <p:attrNameLst>
                                          <p:attrName>r</p:attrName>
                                        </p:attrNameLst>
                                      </p:cBhvr>
                                    </p:animRot>
                                    <p:animRot by="-240000">
                                      <p:cBhvr>
                                        <p:cTn id="33" dur="200" fill="hold">
                                          <p:stCondLst>
                                            <p:cond delay="600"/>
                                          </p:stCondLst>
                                        </p:cTn>
                                        <p:tgtEl>
                                          <p:spTgt spid="4">
                                            <p:txEl>
                                              <p:pRg st="3" end="3"/>
                                            </p:txEl>
                                          </p:spTgt>
                                        </p:tgtEl>
                                        <p:attrNameLst>
                                          <p:attrName>r</p:attrName>
                                        </p:attrNameLst>
                                      </p:cBhvr>
                                    </p:animRot>
                                    <p:animRot by="120000">
                                      <p:cBhvr>
                                        <p:cTn id="34" dur="200" fill="hold">
                                          <p:stCondLst>
                                            <p:cond delay="800"/>
                                          </p:stCondLst>
                                        </p:cTn>
                                        <p:tgtEl>
                                          <p:spTgt spid="4">
                                            <p:txEl>
                                              <p:pRg st="3" end="3"/>
                                            </p:txEl>
                                          </p:spTgt>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32" presetClass="emph" presetSubtype="0" fill="hold" grpId="0" nodeType="clickEffect">
                                  <p:stCondLst>
                                    <p:cond delay="0"/>
                                  </p:stCondLst>
                                  <p:childTnLst>
                                    <p:animRot by="120000">
                                      <p:cBhvr>
                                        <p:cTn id="38" dur="100" fill="hold">
                                          <p:stCondLst>
                                            <p:cond delay="0"/>
                                          </p:stCondLst>
                                        </p:cTn>
                                        <p:tgtEl>
                                          <p:spTgt spid="4">
                                            <p:txEl>
                                              <p:pRg st="4" end="4"/>
                                            </p:txEl>
                                          </p:spTgt>
                                        </p:tgtEl>
                                        <p:attrNameLst>
                                          <p:attrName>r</p:attrName>
                                        </p:attrNameLst>
                                      </p:cBhvr>
                                    </p:animRot>
                                    <p:animRot by="-240000">
                                      <p:cBhvr>
                                        <p:cTn id="39" dur="200" fill="hold">
                                          <p:stCondLst>
                                            <p:cond delay="200"/>
                                          </p:stCondLst>
                                        </p:cTn>
                                        <p:tgtEl>
                                          <p:spTgt spid="4">
                                            <p:txEl>
                                              <p:pRg st="4" end="4"/>
                                            </p:txEl>
                                          </p:spTgt>
                                        </p:tgtEl>
                                        <p:attrNameLst>
                                          <p:attrName>r</p:attrName>
                                        </p:attrNameLst>
                                      </p:cBhvr>
                                    </p:animRot>
                                    <p:animRot by="240000">
                                      <p:cBhvr>
                                        <p:cTn id="40" dur="200" fill="hold">
                                          <p:stCondLst>
                                            <p:cond delay="400"/>
                                          </p:stCondLst>
                                        </p:cTn>
                                        <p:tgtEl>
                                          <p:spTgt spid="4">
                                            <p:txEl>
                                              <p:pRg st="4" end="4"/>
                                            </p:txEl>
                                          </p:spTgt>
                                        </p:tgtEl>
                                        <p:attrNameLst>
                                          <p:attrName>r</p:attrName>
                                        </p:attrNameLst>
                                      </p:cBhvr>
                                    </p:animRot>
                                    <p:animRot by="-240000">
                                      <p:cBhvr>
                                        <p:cTn id="41" dur="200" fill="hold">
                                          <p:stCondLst>
                                            <p:cond delay="600"/>
                                          </p:stCondLst>
                                        </p:cTn>
                                        <p:tgtEl>
                                          <p:spTgt spid="4">
                                            <p:txEl>
                                              <p:pRg st="4" end="4"/>
                                            </p:txEl>
                                          </p:spTgt>
                                        </p:tgtEl>
                                        <p:attrNameLst>
                                          <p:attrName>r</p:attrName>
                                        </p:attrNameLst>
                                      </p:cBhvr>
                                    </p:animRot>
                                    <p:animRot by="120000">
                                      <p:cBhvr>
                                        <p:cTn id="42" dur="200" fill="hold">
                                          <p:stCondLst>
                                            <p:cond delay="800"/>
                                          </p:stCondLst>
                                        </p:cTn>
                                        <p:tgtEl>
                                          <p:spTgt spid="4">
                                            <p:txEl>
                                              <p:pRg st="4" end="4"/>
                                            </p:txEl>
                                          </p:spTgt>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32" presetClass="emph" presetSubtype="0" fill="hold" grpId="0" nodeType="clickEffect">
                                  <p:stCondLst>
                                    <p:cond delay="0"/>
                                  </p:stCondLst>
                                  <p:childTnLst>
                                    <p:animRot by="120000">
                                      <p:cBhvr>
                                        <p:cTn id="46" dur="100" fill="hold">
                                          <p:stCondLst>
                                            <p:cond delay="0"/>
                                          </p:stCondLst>
                                        </p:cTn>
                                        <p:tgtEl>
                                          <p:spTgt spid="4">
                                            <p:txEl>
                                              <p:pRg st="5" end="5"/>
                                            </p:txEl>
                                          </p:spTgt>
                                        </p:tgtEl>
                                        <p:attrNameLst>
                                          <p:attrName>r</p:attrName>
                                        </p:attrNameLst>
                                      </p:cBhvr>
                                    </p:animRot>
                                    <p:animRot by="-240000">
                                      <p:cBhvr>
                                        <p:cTn id="47" dur="200" fill="hold">
                                          <p:stCondLst>
                                            <p:cond delay="200"/>
                                          </p:stCondLst>
                                        </p:cTn>
                                        <p:tgtEl>
                                          <p:spTgt spid="4">
                                            <p:txEl>
                                              <p:pRg st="5" end="5"/>
                                            </p:txEl>
                                          </p:spTgt>
                                        </p:tgtEl>
                                        <p:attrNameLst>
                                          <p:attrName>r</p:attrName>
                                        </p:attrNameLst>
                                      </p:cBhvr>
                                    </p:animRot>
                                    <p:animRot by="240000">
                                      <p:cBhvr>
                                        <p:cTn id="48" dur="200" fill="hold">
                                          <p:stCondLst>
                                            <p:cond delay="400"/>
                                          </p:stCondLst>
                                        </p:cTn>
                                        <p:tgtEl>
                                          <p:spTgt spid="4">
                                            <p:txEl>
                                              <p:pRg st="5" end="5"/>
                                            </p:txEl>
                                          </p:spTgt>
                                        </p:tgtEl>
                                        <p:attrNameLst>
                                          <p:attrName>r</p:attrName>
                                        </p:attrNameLst>
                                      </p:cBhvr>
                                    </p:animRot>
                                    <p:animRot by="-240000">
                                      <p:cBhvr>
                                        <p:cTn id="49" dur="200" fill="hold">
                                          <p:stCondLst>
                                            <p:cond delay="600"/>
                                          </p:stCondLst>
                                        </p:cTn>
                                        <p:tgtEl>
                                          <p:spTgt spid="4">
                                            <p:txEl>
                                              <p:pRg st="5" end="5"/>
                                            </p:txEl>
                                          </p:spTgt>
                                        </p:tgtEl>
                                        <p:attrNameLst>
                                          <p:attrName>r</p:attrName>
                                        </p:attrNameLst>
                                      </p:cBhvr>
                                    </p:animRot>
                                    <p:animRot by="120000">
                                      <p:cBhvr>
                                        <p:cTn id="50" dur="200" fill="hold">
                                          <p:stCondLst>
                                            <p:cond delay="800"/>
                                          </p:stCondLst>
                                        </p:cTn>
                                        <p:tgtEl>
                                          <p:spTgt spid="4">
                                            <p:txEl>
                                              <p:pRg st="5" end="5"/>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erpoint2.tif"/>
          <p:cNvPicPr>
            <a:picLocks noChangeAspect="1"/>
          </p:cNvPicPr>
          <p:nvPr/>
        </p:nvPicPr>
        <p:blipFill>
          <a:blip r:embed="rId2" cstate="print"/>
          <a:stretch>
            <a:fillRect/>
          </a:stretch>
        </p:blipFill>
        <p:spPr>
          <a:xfrm>
            <a:off x="0" y="6927"/>
            <a:ext cx="9144000" cy="6858000"/>
          </a:xfrm>
          <a:prstGeom prst="rect">
            <a:avLst/>
          </a:prstGeom>
        </p:spPr>
      </p:pic>
      <p:sp>
        <p:nvSpPr>
          <p:cNvPr id="3" name="Slide Number Placeholder 2">
            <a:extLst>
              <a:ext uri="{FF2B5EF4-FFF2-40B4-BE49-F238E27FC236}">
                <a16:creationId xmlns:a16="http://schemas.microsoft.com/office/drawing/2014/main" id="{6FC9A553-0DCC-4F7C-A42F-441F2FBB2C59}"/>
              </a:ext>
            </a:extLst>
          </p:cNvPr>
          <p:cNvSpPr>
            <a:spLocks noGrp="1"/>
          </p:cNvSpPr>
          <p:nvPr>
            <p:ph type="sldNum" sz="quarter" idx="12"/>
          </p:nvPr>
        </p:nvSpPr>
        <p:spPr/>
        <p:txBody>
          <a:bodyPr/>
          <a:lstStyle/>
          <a:p>
            <a:fld id="{B03C26E2-E557-4859-B8F1-F01B8D819792}" type="slidenum">
              <a:rPr lang="en-US" smtClean="0"/>
              <a:pPr/>
              <a:t>34</a:t>
            </a:fld>
            <a:endParaRPr lang="en-US"/>
          </a:p>
        </p:txBody>
      </p:sp>
      <p:pic>
        <p:nvPicPr>
          <p:cNvPr id="20" name="Picture 3" descr="MCj04344110000[1]">
            <a:extLst>
              <a:ext uri="{FF2B5EF4-FFF2-40B4-BE49-F238E27FC236}">
                <a16:creationId xmlns:a16="http://schemas.microsoft.com/office/drawing/2014/main" id="{0C73AAF2-F673-4EAA-BD20-F3C90A02386E}"/>
              </a:ext>
            </a:extLst>
          </p:cNvPr>
          <p:cNvPicPr>
            <a:picLocks noChangeAspect="1" noChangeArrowheads="1"/>
          </p:cNvPicPr>
          <p:nvPr/>
        </p:nvPicPr>
        <p:blipFill>
          <a:blip r:embed="rId3"/>
          <a:srcRect/>
          <a:stretch>
            <a:fillRect/>
          </a:stretch>
        </p:blipFill>
        <p:spPr bwMode="auto">
          <a:xfrm>
            <a:off x="7162800" y="4724400"/>
            <a:ext cx="1625600" cy="1828800"/>
          </a:xfrm>
          <a:prstGeom prst="rect">
            <a:avLst/>
          </a:prstGeom>
          <a:noFill/>
        </p:spPr>
      </p:pic>
      <p:sp>
        <p:nvSpPr>
          <p:cNvPr id="5" name="Rectangle 4">
            <a:extLst>
              <a:ext uri="{FF2B5EF4-FFF2-40B4-BE49-F238E27FC236}">
                <a16:creationId xmlns:a16="http://schemas.microsoft.com/office/drawing/2014/main" id="{734FBEE3-3847-4201-9C6E-31297E1CBB25}"/>
              </a:ext>
            </a:extLst>
          </p:cNvPr>
          <p:cNvSpPr/>
          <p:nvPr/>
        </p:nvSpPr>
        <p:spPr>
          <a:xfrm>
            <a:off x="1219200" y="990600"/>
            <a:ext cx="5638800" cy="3477875"/>
          </a:xfrm>
          <a:prstGeom prst="rect">
            <a:avLst/>
          </a:prstGeom>
        </p:spPr>
        <p:txBody>
          <a:bodyPr wrap="square">
            <a:spAutoFit/>
          </a:bodyPr>
          <a:lstStyle/>
          <a:p>
            <a:r>
              <a:rPr lang="en-US" sz="4400" dirty="0"/>
              <a:t>If you had to choose one thing that would be the most important indicator of abuse, what would it be? </a:t>
            </a:r>
          </a:p>
        </p:txBody>
      </p:sp>
    </p:spTree>
    <p:extLst>
      <p:ext uri="{BB962C8B-B14F-4D97-AF65-F5344CB8AC3E}">
        <p14:creationId xmlns:p14="http://schemas.microsoft.com/office/powerpoint/2010/main" val="42863428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Budget powerpt.4 20102.png"/>
          <p:cNvPicPr>
            <a:picLocks noChangeAspect="1"/>
          </p:cNvPicPr>
          <p:nvPr/>
        </p:nvPicPr>
        <p:blipFill>
          <a:blip r:embed="rId2" cstate="print"/>
          <a:stretch>
            <a:fillRect/>
          </a:stretch>
        </p:blipFill>
        <p:spPr>
          <a:xfrm rot="10800000">
            <a:off x="0" y="33454"/>
            <a:ext cx="9144000" cy="6858000"/>
          </a:xfrm>
          <a:prstGeom prst="rect">
            <a:avLst/>
          </a:prstGeom>
        </p:spPr>
      </p:pic>
      <p:sp>
        <p:nvSpPr>
          <p:cNvPr id="3" name="Title 2">
            <a:extLst>
              <a:ext uri="{FF2B5EF4-FFF2-40B4-BE49-F238E27FC236}">
                <a16:creationId xmlns:a16="http://schemas.microsoft.com/office/drawing/2014/main" id="{5652441C-35C7-458D-BE69-46D2CB119272}"/>
              </a:ext>
            </a:extLst>
          </p:cNvPr>
          <p:cNvSpPr>
            <a:spLocks noGrp="1"/>
          </p:cNvSpPr>
          <p:nvPr>
            <p:ph type="title"/>
          </p:nvPr>
        </p:nvSpPr>
        <p:spPr/>
        <p:txBody>
          <a:bodyPr>
            <a:normAutofit fontScale="90000"/>
          </a:bodyPr>
          <a:lstStyle/>
          <a:p>
            <a:r>
              <a:rPr lang="en-US" b="0" dirty="0"/>
              <a:t>The single most important thing to look for in a person with a developmental disability to indicate the possibility of abuse, neglect, or exploitation is </a:t>
            </a:r>
            <a:r>
              <a:rPr lang="en-US" b="0" i="1" dirty="0">
                <a:solidFill>
                  <a:srgbClr val="FF0000"/>
                </a:solidFill>
              </a:rPr>
              <a:t>change. </a:t>
            </a:r>
          </a:p>
        </p:txBody>
      </p:sp>
      <p:sp>
        <p:nvSpPr>
          <p:cNvPr id="5" name="Text Placeholder 4">
            <a:extLst>
              <a:ext uri="{FF2B5EF4-FFF2-40B4-BE49-F238E27FC236}">
                <a16:creationId xmlns:a16="http://schemas.microsoft.com/office/drawing/2014/main" id="{1B3F1858-29DB-42F9-8BFA-553DA7174695}"/>
              </a:ext>
            </a:extLst>
          </p:cNvPr>
          <p:cNvSpPr>
            <a:spLocks noGrp="1"/>
          </p:cNvSpPr>
          <p:nvPr>
            <p:ph type="body" sz="half" idx="2"/>
          </p:nvPr>
        </p:nvSpPr>
        <p:spPr/>
        <p:txBody>
          <a:bodyPr/>
          <a:lstStyle/>
          <a:p>
            <a:r>
              <a:rPr lang="en-US" b="1" dirty="0"/>
              <a:t>A sudden or gradual change in appearance or behavior should always be noted and monitored. </a:t>
            </a:r>
          </a:p>
        </p:txBody>
      </p:sp>
      <p:pic>
        <p:nvPicPr>
          <p:cNvPr id="11" name="Picture 9" descr="Abuse">
            <a:hlinkClick r:id="rId3"/>
            <a:extLst>
              <a:ext uri="{FF2B5EF4-FFF2-40B4-BE49-F238E27FC236}">
                <a16:creationId xmlns:a16="http://schemas.microsoft.com/office/drawing/2014/main" id="{694A107C-19C9-4C44-9D5C-C41281D5E473}"/>
              </a:ext>
            </a:extLst>
          </p:cNvPr>
          <p:cNvPicPr>
            <a:picLocks noChangeAspect="1" noChangeArrowheads="1"/>
          </p:cNvPicPr>
          <p:nvPr/>
        </p:nvPicPr>
        <p:blipFill>
          <a:blip r:embed="rId4"/>
          <a:srcRect/>
          <a:stretch>
            <a:fillRect/>
          </a:stretch>
        </p:blipFill>
        <p:spPr bwMode="auto">
          <a:xfrm>
            <a:off x="7583488" y="752044"/>
            <a:ext cx="990600" cy="952500"/>
          </a:xfrm>
          <a:prstGeom prst="rect">
            <a:avLst/>
          </a:prstGeom>
          <a:noFill/>
        </p:spPr>
      </p:pic>
      <p:pic>
        <p:nvPicPr>
          <p:cNvPr id="12" name="Picture 10" descr="VulnerableAdultsleafletcopyformatted00">
            <a:hlinkClick r:id="rId5"/>
            <a:extLst>
              <a:ext uri="{FF2B5EF4-FFF2-40B4-BE49-F238E27FC236}">
                <a16:creationId xmlns:a16="http://schemas.microsoft.com/office/drawing/2014/main" id="{E323C268-BDA9-4A84-B96C-B9BC515CC057}"/>
              </a:ext>
            </a:extLst>
          </p:cNvPr>
          <p:cNvPicPr>
            <a:picLocks noChangeAspect="1" noChangeArrowheads="1"/>
          </p:cNvPicPr>
          <p:nvPr/>
        </p:nvPicPr>
        <p:blipFill>
          <a:blip r:embed="rId6"/>
          <a:srcRect/>
          <a:stretch>
            <a:fillRect/>
          </a:stretch>
        </p:blipFill>
        <p:spPr bwMode="auto">
          <a:xfrm>
            <a:off x="7557703" y="2265682"/>
            <a:ext cx="1123950" cy="742950"/>
          </a:xfrm>
          <a:prstGeom prst="rect">
            <a:avLst/>
          </a:prstGeom>
          <a:noFill/>
        </p:spPr>
      </p:pic>
      <p:pic>
        <p:nvPicPr>
          <p:cNvPr id="16" name="Picture 3" descr="Child%20Abuse%20corner">
            <a:extLst>
              <a:ext uri="{FF2B5EF4-FFF2-40B4-BE49-F238E27FC236}">
                <a16:creationId xmlns:a16="http://schemas.microsoft.com/office/drawing/2014/main" id="{984175D7-17F0-4546-8C40-60F7B959D3AE}"/>
              </a:ext>
            </a:extLst>
          </p:cNvPr>
          <p:cNvPicPr>
            <a:picLocks noChangeAspect="1" noChangeArrowheads="1"/>
          </p:cNvPicPr>
          <p:nvPr/>
        </p:nvPicPr>
        <p:blipFill>
          <a:blip r:embed="rId7"/>
          <a:srcRect/>
          <a:stretch>
            <a:fillRect/>
          </a:stretch>
        </p:blipFill>
        <p:spPr bwMode="auto">
          <a:xfrm>
            <a:off x="7319578" y="4099762"/>
            <a:ext cx="1600200" cy="1905000"/>
          </a:xfrm>
          <a:prstGeom prst="rect">
            <a:avLst/>
          </a:prstGeom>
          <a:noFill/>
        </p:spPr>
      </p:pic>
      <p:pic>
        <p:nvPicPr>
          <p:cNvPr id="22" name="Picture 21">
            <a:extLst>
              <a:ext uri="{FF2B5EF4-FFF2-40B4-BE49-F238E27FC236}">
                <a16:creationId xmlns:a16="http://schemas.microsoft.com/office/drawing/2014/main" id="{874CDCCA-F908-489F-99BD-4D3D93D8E76A}"/>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rot="151128">
            <a:off x="2678899" y="3383697"/>
            <a:ext cx="2678642" cy="974772"/>
          </a:xfrm>
          <a:prstGeom prst="rect">
            <a:avLst/>
          </a:prstGeom>
        </p:spPr>
      </p:pic>
      <p:sp>
        <p:nvSpPr>
          <p:cNvPr id="4" name="Slide Number Placeholder 3">
            <a:extLst>
              <a:ext uri="{FF2B5EF4-FFF2-40B4-BE49-F238E27FC236}">
                <a16:creationId xmlns:a16="http://schemas.microsoft.com/office/drawing/2014/main" id="{060C8EA4-8C77-4778-B00C-0A7FEEDF9FA3}"/>
              </a:ext>
            </a:extLst>
          </p:cNvPr>
          <p:cNvSpPr>
            <a:spLocks noGrp="1"/>
          </p:cNvSpPr>
          <p:nvPr>
            <p:ph type="sldNum" sz="quarter" idx="12"/>
          </p:nvPr>
        </p:nvSpPr>
        <p:spPr/>
        <p:txBody>
          <a:bodyPr/>
          <a:lstStyle/>
          <a:p>
            <a:fld id="{B03C26E2-E557-4859-B8F1-F01B8D819792}" type="slidenum">
              <a:rPr lang="en-US" smtClean="0"/>
              <a:pPr/>
              <a:t>35</a:t>
            </a:fld>
            <a:endParaRPr lang="en-US"/>
          </a:p>
        </p:txBody>
      </p:sp>
      <p:pic>
        <p:nvPicPr>
          <p:cNvPr id="18" name="Picture 17" descr="http://eww.dcf.state.fl.us/webservices/gallery/Abuse/shutterstock_39879076.jpg">
            <a:extLst>
              <a:ext uri="{FF2B5EF4-FFF2-40B4-BE49-F238E27FC236}">
                <a16:creationId xmlns:a16="http://schemas.microsoft.com/office/drawing/2014/main" id="{D4B3659D-C425-492C-BEA3-B1CF4AF04E63}"/>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198437" y="131835"/>
            <a:ext cx="1936750" cy="2905125"/>
          </a:xfrm>
          <a:prstGeom prst="rect">
            <a:avLst/>
          </a:prstGeom>
          <a:noFill/>
          <a:ln>
            <a:noFill/>
          </a:ln>
        </p:spPr>
      </p:pic>
      <p:pic>
        <p:nvPicPr>
          <p:cNvPr id="20" name="Picture 19" descr="http://eww.dcf.state.fl.us/webservices/gallery/Sad-scared-crying/shutterstock_136854230.jpg">
            <a:extLst>
              <a:ext uri="{FF2B5EF4-FFF2-40B4-BE49-F238E27FC236}">
                <a16:creationId xmlns:a16="http://schemas.microsoft.com/office/drawing/2014/main" id="{81435B9E-DD37-485B-BFF9-91963A84B195}"/>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9964" y="3257550"/>
            <a:ext cx="1909703" cy="1297840"/>
          </a:xfrm>
          <a:prstGeom prst="rect">
            <a:avLst/>
          </a:prstGeom>
          <a:noFill/>
          <a:ln>
            <a:noFill/>
          </a:ln>
        </p:spPr>
      </p:pic>
      <p:pic>
        <p:nvPicPr>
          <p:cNvPr id="21" name="Picture 20" descr="http://eww.dcf.state.fl.us/webservices/gallery/Depression-anger/shutterstock_47282497.jpg">
            <a:extLst>
              <a:ext uri="{FF2B5EF4-FFF2-40B4-BE49-F238E27FC236}">
                <a16:creationId xmlns:a16="http://schemas.microsoft.com/office/drawing/2014/main" id="{6C326B59-65D1-4BA9-8EEC-8687259E6150}"/>
              </a:ext>
            </a:extLst>
          </p:cNvPr>
          <p:cNvPicPr/>
          <p:nvPr/>
        </p:nvPicPr>
        <p:blipFill>
          <a:blip r:embed="rId12">
            <a:extLst>
              <a:ext uri="{28A0092B-C50C-407E-A947-70E740481C1C}">
                <a14:useLocalDpi xmlns:a14="http://schemas.microsoft.com/office/drawing/2010/main" val="0"/>
              </a:ext>
            </a:extLst>
          </a:blip>
          <a:srcRect/>
          <a:stretch>
            <a:fillRect/>
          </a:stretch>
        </p:blipFill>
        <p:spPr bwMode="auto">
          <a:xfrm>
            <a:off x="4353047" y="38736"/>
            <a:ext cx="2867025" cy="3613785"/>
          </a:xfrm>
          <a:prstGeom prst="rect">
            <a:avLst/>
          </a:prstGeom>
          <a:noFill/>
          <a:ln>
            <a:noFill/>
          </a:ln>
        </p:spPr>
      </p:pic>
      <p:pic>
        <p:nvPicPr>
          <p:cNvPr id="23" name="Picture 22" descr="http://eww.dcf.state.fl.us/webservices/gallery/Abuse/shutterstock_74107249.jpg">
            <a:extLst>
              <a:ext uri="{FF2B5EF4-FFF2-40B4-BE49-F238E27FC236}">
                <a16:creationId xmlns:a16="http://schemas.microsoft.com/office/drawing/2014/main" id="{D7E764AE-74DE-464D-A5F2-41C3D95821FF}"/>
              </a:ext>
            </a:extLst>
          </p:cNvPr>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334442" y="1702883"/>
            <a:ext cx="1812925" cy="1438275"/>
          </a:xfrm>
          <a:prstGeom prst="rect">
            <a:avLst/>
          </a:prstGeom>
          <a:noFill/>
          <a:ln>
            <a:noFill/>
          </a:ln>
        </p:spPr>
      </p:pic>
      <p:pic>
        <p:nvPicPr>
          <p:cNvPr id="24" name="Picture 23" descr="http://eww.dcf.state.fl.us/webservices/gallery/Seniors/shutterstock_47206720.jpg">
            <a:extLst>
              <a:ext uri="{FF2B5EF4-FFF2-40B4-BE49-F238E27FC236}">
                <a16:creationId xmlns:a16="http://schemas.microsoft.com/office/drawing/2014/main" id="{7556704B-96C7-4D82-A760-C073687E12E4}"/>
              </a:ext>
            </a:extLst>
          </p:cNvPr>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07437" y="97849"/>
            <a:ext cx="1842770" cy="1228725"/>
          </a:xfrm>
          <a:prstGeom prst="rect">
            <a:avLst/>
          </a:prstGeom>
          <a:noFill/>
          <a:ln>
            <a:noFill/>
          </a:ln>
        </p:spPr>
      </p:pic>
    </p:spTree>
    <p:extLst>
      <p:ext uri="{BB962C8B-B14F-4D97-AF65-F5344CB8AC3E}">
        <p14:creationId xmlns:p14="http://schemas.microsoft.com/office/powerpoint/2010/main" val="5570777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Budget powerpt.4 20102.png"/>
          <p:cNvPicPr>
            <a:picLocks noChangeAspect="1"/>
          </p:cNvPicPr>
          <p:nvPr/>
        </p:nvPicPr>
        <p:blipFill>
          <a:blip r:embed="rId3" cstate="print"/>
          <a:stretch>
            <a:fillRect/>
          </a:stretch>
        </p:blipFill>
        <p:spPr>
          <a:xfrm rot="10800000">
            <a:off x="0" y="0"/>
            <a:ext cx="9144000" cy="6858000"/>
          </a:xfrm>
          <a:prstGeom prst="rect">
            <a:avLst/>
          </a:prstGeom>
        </p:spPr>
      </p:pic>
      <p:sp>
        <p:nvSpPr>
          <p:cNvPr id="3" name="Title 2">
            <a:extLst>
              <a:ext uri="{FF2B5EF4-FFF2-40B4-BE49-F238E27FC236}">
                <a16:creationId xmlns:a16="http://schemas.microsoft.com/office/drawing/2014/main" id="{DF896D5C-CC38-4DBF-974E-415161834D2F}"/>
              </a:ext>
            </a:extLst>
          </p:cNvPr>
          <p:cNvSpPr>
            <a:spLocks noGrp="1"/>
          </p:cNvSpPr>
          <p:nvPr>
            <p:ph type="title"/>
          </p:nvPr>
        </p:nvSpPr>
        <p:spPr/>
        <p:txBody>
          <a:bodyPr/>
          <a:lstStyle/>
          <a:p>
            <a:r>
              <a:rPr lang="en-US" dirty="0"/>
              <a:t>Signs of Abuse</a:t>
            </a:r>
          </a:p>
        </p:txBody>
      </p:sp>
      <p:sp>
        <p:nvSpPr>
          <p:cNvPr id="4" name="Content Placeholder 3">
            <a:extLst>
              <a:ext uri="{FF2B5EF4-FFF2-40B4-BE49-F238E27FC236}">
                <a16:creationId xmlns:a16="http://schemas.microsoft.com/office/drawing/2014/main" id="{03013823-CD40-4BA0-934A-7893DCEE44D9}"/>
              </a:ext>
            </a:extLst>
          </p:cNvPr>
          <p:cNvSpPr>
            <a:spLocks noGrp="1"/>
          </p:cNvSpPr>
          <p:nvPr>
            <p:ph sz="half" idx="1"/>
          </p:nvPr>
        </p:nvSpPr>
        <p:spPr/>
        <p:txBody>
          <a:bodyPr>
            <a:normAutofit fontScale="62500" lnSpcReduction="20000"/>
          </a:bodyPr>
          <a:lstStyle/>
          <a:p>
            <a:r>
              <a:rPr lang="en-US" dirty="0"/>
              <a:t>Bruises,</a:t>
            </a:r>
          </a:p>
          <a:p>
            <a:r>
              <a:rPr lang="en-US" dirty="0"/>
              <a:t>Burns (Cigarette, Scalds),</a:t>
            </a:r>
          </a:p>
          <a:p>
            <a:r>
              <a:rPr lang="en-US" dirty="0"/>
              <a:t>Scrapes, Cuts, Bite Marks, or welts</a:t>
            </a:r>
          </a:p>
          <a:p>
            <a:r>
              <a:rPr lang="en-US" dirty="0"/>
              <a:t>Broken Bones/Sprains/Fractures,</a:t>
            </a:r>
          </a:p>
          <a:p>
            <a:r>
              <a:rPr lang="en-US" dirty="0"/>
              <a:t>Dehydration,</a:t>
            </a:r>
          </a:p>
          <a:p>
            <a:r>
              <a:rPr lang="en-US" dirty="0"/>
              <a:t>Bleeding from ears, nose or mouth,</a:t>
            </a:r>
          </a:p>
          <a:p>
            <a:r>
              <a:rPr lang="en-US" dirty="0"/>
              <a:t>Poor or improper hygiene,</a:t>
            </a:r>
          </a:p>
          <a:p>
            <a:r>
              <a:rPr lang="en-US" dirty="0"/>
              <a:t>Malnourishment/weight loss</a:t>
            </a:r>
          </a:p>
          <a:p>
            <a:r>
              <a:rPr lang="en-US" dirty="0"/>
              <a:t>Aggressive shaking,</a:t>
            </a:r>
          </a:p>
          <a:p>
            <a:r>
              <a:rPr lang="en-US" dirty="0"/>
              <a:t>Painful urination,</a:t>
            </a:r>
          </a:p>
          <a:p>
            <a:r>
              <a:rPr lang="en-US" dirty="0"/>
              <a:t>Vaginal or rectal pain,</a:t>
            </a:r>
          </a:p>
          <a:p>
            <a:r>
              <a:rPr lang="en-US" dirty="0"/>
              <a:t>Sudden difficulty walking or sitting,</a:t>
            </a:r>
          </a:p>
          <a:p>
            <a:r>
              <a:rPr lang="en-US" dirty="0"/>
              <a:t>Abrasions, bleeding, or bruising in genital area,</a:t>
            </a:r>
          </a:p>
          <a:p>
            <a:endParaRPr lang="en-US" dirty="0"/>
          </a:p>
        </p:txBody>
      </p:sp>
      <p:sp>
        <p:nvSpPr>
          <p:cNvPr id="5" name="Content Placeholder 4">
            <a:extLst>
              <a:ext uri="{FF2B5EF4-FFF2-40B4-BE49-F238E27FC236}">
                <a16:creationId xmlns:a16="http://schemas.microsoft.com/office/drawing/2014/main" id="{4E9F59C9-9C2C-42D6-AC15-D1DFCFFAF999}"/>
              </a:ext>
            </a:extLst>
          </p:cNvPr>
          <p:cNvSpPr>
            <a:spLocks noGrp="1"/>
          </p:cNvSpPr>
          <p:nvPr>
            <p:ph sz="half" idx="2"/>
          </p:nvPr>
        </p:nvSpPr>
        <p:spPr/>
        <p:txBody>
          <a:bodyPr>
            <a:normAutofit fontScale="62500" lnSpcReduction="20000"/>
          </a:bodyPr>
          <a:lstStyle/>
          <a:p>
            <a:r>
              <a:rPr lang="en-US" sz="3200" dirty="0"/>
              <a:t>Frequent injuries,</a:t>
            </a:r>
          </a:p>
          <a:p>
            <a:r>
              <a:rPr lang="en-US" sz="3200" dirty="0"/>
              <a:t>Unexplained injuries,</a:t>
            </a:r>
          </a:p>
          <a:p>
            <a:r>
              <a:rPr lang="en-US" sz="3200" dirty="0"/>
              <a:t>Injuries in various states of healing,</a:t>
            </a:r>
          </a:p>
          <a:p>
            <a:r>
              <a:rPr lang="en-US" sz="3200" dirty="0"/>
              <a:t>Injuries in unlikely places, </a:t>
            </a:r>
          </a:p>
          <a:p>
            <a:r>
              <a:rPr lang="en-US" sz="3200" dirty="0"/>
              <a:t>Incontinence in someone who was previously continent,</a:t>
            </a:r>
          </a:p>
          <a:p>
            <a:r>
              <a:rPr lang="en-US" sz="3200" dirty="0"/>
              <a:t>Bedsores,</a:t>
            </a:r>
          </a:p>
          <a:p>
            <a:r>
              <a:rPr lang="en-US" sz="3200" dirty="0"/>
              <a:t>Sudden decrease in bank account, balances or banking practices,</a:t>
            </a:r>
          </a:p>
          <a:p>
            <a:r>
              <a:rPr lang="en-US" sz="3200" dirty="0"/>
              <a:t>Cauliflower Ears.</a:t>
            </a:r>
          </a:p>
          <a:p>
            <a:endParaRPr lang="en-US" sz="3200" dirty="0"/>
          </a:p>
          <a:p>
            <a:endParaRPr lang="en-US" sz="3200" dirty="0"/>
          </a:p>
        </p:txBody>
      </p:sp>
      <p:sp>
        <p:nvSpPr>
          <p:cNvPr id="6" name="Slide Number Placeholder 5">
            <a:extLst>
              <a:ext uri="{FF2B5EF4-FFF2-40B4-BE49-F238E27FC236}">
                <a16:creationId xmlns:a16="http://schemas.microsoft.com/office/drawing/2014/main" id="{9D51F9B5-6A65-45EE-B1D2-822075C9E6DA}"/>
              </a:ext>
            </a:extLst>
          </p:cNvPr>
          <p:cNvSpPr>
            <a:spLocks noGrp="1"/>
          </p:cNvSpPr>
          <p:nvPr>
            <p:ph type="sldNum" sz="quarter" idx="12"/>
          </p:nvPr>
        </p:nvSpPr>
        <p:spPr/>
        <p:txBody>
          <a:bodyPr/>
          <a:lstStyle/>
          <a:p>
            <a:fld id="{B03C26E2-E557-4859-B8F1-F01B8D819792}" type="slidenum">
              <a:rPr lang="en-US" smtClean="0"/>
              <a:pPr/>
              <a:t>36</a:t>
            </a:fld>
            <a:endParaRPr lang="en-US"/>
          </a:p>
        </p:txBody>
      </p:sp>
    </p:spTree>
    <p:extLst>
      <p:ext uri="{BB962C8B-B14F-4D97-AF65-F5344CB8AC3E}">
        <p14:creationId xmlns:p14="http://schemas.microsoft.com/office/powerpoint/2010/main" val="172332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500" fill="hold"/>
                                        <p:tgtEl>
                                          <p:spTgt spid="4">
                                            <p:txEl>
                                              <p:pRg st="0" end="0"/>
                                            </p:txEl>
                                          </p:spTgt>
                                        </p:tgtEl>
                                        <p:attrNameLst>
                                          <p:attrName>style.color</p:attrName>
                                        </p:attrNameLst>
                                      </p:cBhvr>
                                      <p:to>
                                        <a:schemeClr val="accent2"/>
                                      </p:to>
                                    </p:animClr>
                                    <p:animClr clrSpc="rgb" dir="cw">
                                      <p:cBhvr>
                                        <p:cTn id="7" dur="500" fill="hold"/>
                                        <p:tgtEl>
                                          <p:spTgt spid="4">
                                            <p:txEl>
                                              <p:pRg st="0" end="0"/>
                                            </p:txEl>
                                          </p:spTgt>
                                        </p:tgtEl>
                                        <p:attrNameLst>
                                          <p:attrName>fillcolor</p:attrName>
                                        </p:attrNameLst>
                                      </p:cBhvr>
                                      <p:to>
                                        <a:schemeClr val="accent2"/>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9" presetClass="emph" presetSubtype="0" fill="hold" grpId="0" nodeType="clickEffect">
                                  <p:stCondLst>
                                    <p:cond delay="0"/>
                                  </p:stCondLst>
                                  <p:childTnLst>
                                    <p:animClr clrSpc="rgb" dir="cw">
                                      <p:cBhvr override="childStyle">
                                        <p:cTn id="13" dur="500" fill="hold"/>
                                        <p:tgtEl>
                                          <p:spTgt spid="4">
                                            <p:txEl>
                                              <p:pRg st="1" end="1"/>
                                            </p:txEl>
                                          </p:spTgt>
                                        </p:tgtEl>
                                        <p:attrNameLst>
                                          <p:attrName>style.color</p:attrName>
                                        </p:attrNameLst>
                                      </p:cBhvr>
                                      <p:to>
                                        <a:schemeClr val="accent2"/>
                                      </p:to>
                                    </p:animClr>
                                    <p:animClr clrSpc="rgb" dir="cw">
                                      <p:cBhvr>
                                        <p:cTn id="14" dur="500" fill="hold"/>
                                        <p:tgtEl>
                                          <p:spTgt spid="4">
                                            <p:txEl>
                                              <p:pRg st="1" end="1"/>
                                            </p:txEl>
                                          </p:spTgt>
                                        </p:tgtEl>
                                        <p:attrNameLst>
                                          <p:attrName>fillcolor</p:attrName>
                                        </p:attrNameLst>
                                      </p:cBhvr>
                                      <p:to>
                                        <a:schemeClr val="accent2"/>
                                      </p:to>
                                    </p:animClr>
                                    <p:set>
                                      <p:cBhvr>
                                        <p:cTn id="15" dur="500" fill="hold"/>
                                        <p:tgtEl>
                                          <p:spTgt spid="4">
                                            <p:txEl>
                                              <p:pRg st="1" end="1"/>
                                            </p:txEl>
                                          </p:spTgt>
                                        </p:tgtEl>
                                        <p:attrNameLst>
                                          <p:attrName>fill.type</p:attrName>
                                        </p:attrNameLst>
                                      </p:cBhvr>
                                      <p:to>
                                        <p:strVal val="solid"/>
                                      </p:to>
                                    </p:set>
                                    <p:set>
                                      <p:cBhvr>
                                        <p:cTn id="16" dur="500" fill="hold"/>
                                        <p:tgtEl>
                                          <p:spTgt spid="4">
                                            <p:txEl>
                                              <p:pRg st="1" end="1"/>
                                            </p:txEl>
                                          </p:spTgt>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9" presetClass="emph" presetSubtype="0" fill="hold" grpId="0" nodeType="clickEffect">
                                  <p:stCondLst>
                                    <p:cond delay="0"/>
                                  </p:stCondLst>
                                  <p:childTnLst>
                                    <p:animClr clrSpc="rgb" dir="cw">
                                      <p:cBhvr override="childStyle">
                                        <p:cTn id="20" dur="500" fill="hold"/>
                                        <p:tgtEl>
                                          <p:spTgt spid="4">
                                            <p:txEl>
                                              <p:pRg st="2" end="2"/>
                                            </p:txEl>
                                          </p:spTgt>
                                        </p:tgtEl>
                                        <p:attrNameLst>
                                          <p:attrName>style.color</p:attrName>
                                        </p:attrNameLst>
                                      </p:cBhvr>
                                      <p:to>
                                        <a:schemeClr val="accent2"/>
                                      </p:to>
                                    </p:animClr>
                                    <p:animClr clrSpc="rgb" dir="cw">
                                      <p:cBhvr>
                                        <p:cTn id="21" dur="500" fill="hold"/>
                                        <p:tgtEl>
                                          <p:spTgt spid="4">
                                            <p:txEl>
                                              <p:pRg st="2" end="2"/>
                                            </p:txEl>
                                          </p:spTgt>
                                        </p:tgtEl>
                                        <p:attrNameLst>
                                          <p:attrName>fillcolor</p:attrName>
                                        </p:attrNameLst>
                                      </p:cBhvr>
                                      <p:to>
                                        <a:schemeClr val="accent2"/>
                                      </p:to>
                                    </p:animClr>
                                    <p:set>
                                      <p:cBhvr>
                                        <p:cTn id="22" dur="500" fill="hold"/>
                                        <p:tgtEl>
                                          <p:spTgt spid="4">
                                            <p:txEl>
                                              <p:pRg st="2" end="2"/>
                                            </p:txEl>
                                          </p:spTgt>
                                        </p:tgtEl>
                                        <p:attrNameLst>
                                          <p:attrName>fill.type</p:attrName>
                                        </p:attrNameLst>
                                      </p:cBhvr>
                                      <p:to>
                                        <p:strVal val="solid"/>
                                      </p:to>
                                    </p:set>
                                    <p:set>
                                      <p:cBhvr>
                                        <p:cTn id="23" dur="500" fill="hold"/>
                                        <p:tgtEl>
                                          <p:spTgt spid="4">
                                            <p:txEl>
                                              <p:pRg st="2" end="2"/>
                                            </p:txEl>
                                          </p:spTgt>
                                        </p:tgtEl>
                                        <p:attrNameLst>
                                          <p:attrName>fill.on</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19" presetClass="emph" presetSubtype="0" fill="hold" grpId="0" nodeType="clickEffect">
                                  <p:stCondLst>
                                    <p:cond delay="0"/>
                                  </p:stCondLst>
                                  <p:childTnLst>
                                    <p:animClr clrSpc="rgb" dir="cw">
                                      <p:cBhvr override="childStyle">
                                        <p:cTn id="27" dur="500" fill="hold"/>
                                        <p:tgtEl>
                                          <p:spTgt spid="4">
                                            <p:txEl>
                                              <p:pRg st="3" end="3"/>
                                            </p:txEl>
                                          </p:spTgt>
                                        </p:tgtEl>
                                        <p:attrNameLst>
                                          <p:attrName>style.color</p:attrName>
                                        </p:attrNameLst>
                                      </p:cBhvr>
                                      <p:to>
                                        <a:schemeClr val="accent2"/>
                                      </p:to>
                                    </p:animClr>
                                    <p:animClr clrSpc="rgb" dir="cw">
                                      <p:cBhvr>
                                        <p:cTn id="28" dur="500" fill="hold"/>
                                        <p:tgtEl>
                                          <p:spTgt spid="4">
                                            <p:txEl>
                                              <p:pRg st="3" end="3"/>
                                            </p:txEl>
                                          </p:spTgt>
                                        </p:tgtEl>
                                        <p:attrNameLst>
                                          <p:attrName>fillcolor</p:attrName>
                                        </p:attrNameLst>
                                      </p:cBhvr>
                                      <p:to>
                                        <a:schemeClr val="accent2"/>
                                      </p:to>
                                    </p:animClr>
                                    <p:set>
                                      <p:cBhvr>
                                        <p:cTn id="29" dur="500" fill="hold"/>
                                        <p:tgtEl>
                                          <p:spTgt spid="4">
                                            <p:txEl>
                                              <p:pRg st="3" end="3"/>
                                            </p:txEl>
                                          </p:spTgt>
                                        </p:tgtEl>
                                        <p:attrNameLst>
                                          <p:attrName>fill.type</p:attrName>
                                        </p:attrNameLst>
                                      </p:cBhvr>
                                      <p:to>
                                        <p:strVal val="solid"/>
                                      </p:to>
                                    </p:set>
                                    <p:set>
                                      <p:cBhvr>
                                        <p:cTn id="30" dur="500" fill="hold"/>
                                        <p:tgtEl>
                                          <p:spTgt spid="4">
                                            <p:txEl>
                                              <p:pRg st="3" end="3"/>
                                            </p:txEl>
                                          </p:spTgt>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9" presetClass="emph" presetSubtype="0" fill="hold" grpId="0" nodeType="clickEffect">
                                  <p:stCondLst>
                                    <p:cond delay="0"/>
                                  </p:stCondLst>
                                  <p:childTnLst>
                                    <p:animClr clrSpc="rgb" dir="cw">
                                      <p:cBhvr override="childStyle">
                                        <p:cTn id="34" dur="500" fill="hold"/>
                                        <p:tgtEl>
                                          <p:spTgt spid="4">
                                            <p:txEl>
                                              <p:pRg st="4" end="4"/>
                                            </p:txEl>
                                          </p:spTgt>
                                        </p:tgtEl>
                                        <p:attrNameLst>
                                          <p:attrName>style.color</p:attrName>
                                        </p:attrNameLst>
                                      </p:cBhvr>
                                      <p:to>
                                        <a:schemeClr val="accent2"/>
                                      </p:to>
                                    </p:animClr>
                                    <p:animClr clrSpc="rgb" dir="cw">
                                      <p:cBhvr>
                                        <p:cTn id="35" dur="500" fill="hold"/>
                                        <p:tgtEl>
                                          <p:spTgt spid="4">
                                            <p:txEl>
                                              <p:pRg st="4" end="4"/>
                                            </p:txEl>
                                          </p:spTgt>
                                        </p:tgtEl>
                                        <p:attrNameLst>
                                          <p:attrName>fillcolor</p:attrName>
                                        </p:attrNameLst>
                                      </p:cBhvr>
                                      <p:to>
                                        <a:schemeClr val="accent2"/>
                                      </p:to>
                                    </p:animClr>
                                    <p:set>
                                      <p:cBhvr>
                                        <p:cTn id="36" dur="500" fill="hold"/>
                                        <p:tgtEl>
                                          <p:spTgt spid="4">
                                            <p:txEl>
                                              <p:pRg st="4" end="4"/>
                                            </p:txEl>
                                          </p:spTgt>
                                        </p:tgtEl>
                                        <p:attrNameLst>
                                          <p:attrName>fill.type</p:attrName>
                                        </p:attrNameLst>
                                      </p:cBhvr>
                                      <p:to>
                                        <p:strVal val="solid"/>
                                      </p:to>
                                    </p:set>
                                    <p:set>
                                      <p:cBhvr>
                                        <p:cTn id="37" dur="500" fill="hold"/>
                                        <p:tgtEl>
                                          <p:spTgt spid="4">
                                            <p:txEl>
                                              <p:pRg st="4" end="4"/>
                                            </p:txEl>
                                          </p:spTgt>
                                        </p:tgtEl>
                                        <p:attrNameLst>
                                          <p:attrName>fill.on</p:attrName>
                                        </p:attrNameLst>
                                      </p:cBhvr>
                                      <p:to>
                                        <p:strVal val="true"/>
                                      </p:to>
                                    </p:set>
                                  </p:childTnLst>
                                </p:cTn>
                              </p:par>
                            </p:childTnLst>
                          </p:cTn>
                        </p:par>
                      </p:childTnLst>
                    </p:cTn>
                  </p:par>
                  <p:par>
                    <p:cTn id="38" fill="hold">
                      <p:stCondLst>
                        <p:cond delay="indefinite"/>
                      </p:stCondLst>
                      <p:childTnLst>
                        <p:par>
                          <p:cTn id="39" fill="hold">
                            <p:stCondLst>
                              <p:cond delay="0"/>
                            </p:stCondLst>
                            <p:childTnLst>
                              <p:par>
                                <p:cTn id="40" presetID="19" presetClass="emph" presetSubtype="0" fill="hold" grpId="0" nodeType="clickEffect">
                                  <p:stCondLst>
                                    <p:cond delay="0"/>
                                  </p:stCondLst>
                                  <p:childTnLst>
                                    <p:animClr clrSpc="rgb" dir="cw">
                                      <p:cBhvr override="childStyle">
                                        <p:cTn id="41" dur="500" fill="hold"/>
                                        <p:tgtEl>
                                          <p:spTgt spid="4">
                                            <p:txEl>
                                              <p:pRg st="5" end="5"/>
                                            </p:txEl>
                                          </p:spTgt>
                                        </p:tgtEl>
                                        <p:attrNameLst>
                                          <p:attrName>style.color</p:attrName>
                                        </p:attrNameLst>
                                      </p:cBhvr>
                                      <p:to>
                                        <a:schemeClr val="accent2"/>
                                      </p:to>
                                    </p:animClr>
                                    <p:animClr clrSpc="rgb" dir="cw">
                                      <p:cBhvr>
                                        <p:cTn id="42" dur="500" fill="hold"/>
                                        <p:tgtEl>
                                          <p:spTgt spid="4">
                                            <p:txEl>
                                              <p:pRg st="5" end="5"/>
                                            </p:txEl>
                                          </p:spTgt>
                                        </p:tgtEl>
                                        <p:attrNameLst>
                                          <p:attrName>fillcolor</p:attrName>
                                        </p:attrNameLst>
                                      </p:cBhvr>
                                      <p:to>
                                        <a:schemeClr val="accent2"/>
                                      </p:to>
                                    </p:animClr>
                                    <p:set>
                                      <p:cBhvr>
                                        <p:cTn id="43" dur="500" fill="hold"/>
                                        <p:tgtEl>
                                          <p:spTgt spid="4">
                                            <p:txEl>
                                              <p:pRg st="5" end="5"/>
                                            </p:txEl>
                                          </p:spTgt>
                                        </p:tgtEl>
                                        <p:attrNameLst>
                                          <p:attrName>fill.type</p:attrName>
                                        </p:attrNameLst>
                                      </p:cBhvr>
                                      <p:to>
                                        <p:strVal val="solid"/>
                                      </p:to>
                                    </p:set>
                                    <p:set>
                                      <p:cBhvr>
                                        <p:cTn id="44" dur="500" fill="hold"/>
                                        <p:tgtEl>
                                          <p:spTgt spid="4">
                                            <p:txEl>
                                              <p:pRg st="5" end="5"/>
                                            </p:txEl>
                                          </p:spTgt>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9" presetClass="emph" presetSubtype="0" fill="hold" grpId="0" nodeType="clickEffect">
                                  <p:stCondLst>
                                    <p:cond delay="0"/>
                                  </p:stCondLst>
                                  <p:childTnLst>
                                    <p:animClr clrSpc="rgb" dir="cw">
                                      <p:cBhvr override="childStyle">
                                        <p:cTn id="48" dur="500" fill="hold"/>
                                        <p:tgtEl>
                                          <p:spTgt spid="4">
                                            <p:txEl>
                                              <p:pRg st="6" end="6"/>
                                            </p:txEl>
                                          </p:spTgt>
                                        </p:tgtEl>
                                        <p:attrNameLst>
                                          <p:attrName>style.color</p:attrName>
                                        </p:attrNameLst>
                                      </p:cBhvr>
                                      <p:to>
                                        <a:schemeClr val="accent2"/>
                                      </p:to>
                                    </p:animClr>
                                    <p:animClr clrSpc="rgb" dir="cw">
                                      <p:cBhvr>
                                        <p:cTn id="49" dur="500" fill="hold"/>
                                        <p:tgtEl>
                                          <p:spTgt spid="4">
                                            <p:txEl>
                                              <p:pRg st="6" end="6"/>
                                            </p:txEl>
                                          </p:spTgt>
                                        </p:tgtEl>
                                        <p:attrNameLst>
                                          <p:attrName>fillcolor</p:attrName>
                                        </p:attrNameLst>
                                      </p:cBhvr>
                                      <p:to>
                                        <a:schemeClr val="accent2"/>
                                      </p:to>
                                    </p:animClr>
                                    <p:set>
                                      <p:cBhvr>
                                        <p:cTn id="50" dur="500" fill="hold"/>
                                        <p:tgtEl>
                                          <p:spTgt spid="4">
                                            <p:txEl>
                                              <p:pRg st="6" end="6"/>
                                            </p:txEl>
                                          </p:spTgt>
                                        </p:tgtEl>
                                        <p:attrNameLst>
                                          <p:attrName>fill.type</p:attrName>
                                        </p:attrNameLst>
                                      </p:cBhvr>
                                      <p:to>
                                        <p:strVal val="solid"/>
                                      </p:to>
                                    </p:set>
                                    <p:set>
                                      <p:cBhvr>
                                        <p:cTn id="51" dur="500" fill="hold"/>
                                        <p:tgtEl>
                                          <p:spTgt spid="4">
                                            <p:txEl>
                                              <p:pRg st="6" end="6"/>
                                            </p:txEl>
                                          </p:spTgt>
                                        </p:tgtEl>
                                        <p:attrNameLst>
                                          <p:attrName>fill.on</p:attrName>
                                        </p:attrNameLst>
                                      </p:cBhvr>
                                      <p:to>
                                        <p:strVal val="true"/>
                                      </p:to>
                                    </p:set>
                                  </p:childTnLst>
                                </p:cTn>
                              </p:par>
                            </p:childTnLst>
                          </p:cTn>
                        </p:par>
                      </p:childTnLst>
                    </p:cTn>
                  </p:par>
                  <p:par>
                    <p:cTn id="52" fill="hold">
                      <p:stCondLst>
                        <p:cond delay="indefinite"/>
                      </p:stCondLst>
                      <p:childTnLst>
                        <p:par>
                          <p:cTn id="53" fill="hold">
                            <p:stCondLst>
                              <p:cond delay="0"/>
                            </p:stCondLst>
                            <p:childTnLst>
                              <p:par>
                                <p:cTn id="54" presetID="19" presetClass="emph" presetSubtype="0" fill="hold" grpId="0" nodeType="clickEffect">
                                  <p:stCondLst>
                                    <p:cond delay="0"/>
                                  </p:stCondLst>
                                  <p:childTnLst>
                                    <p:animClr clrSpc="rgb" dir="cw">
                                      <p:cBhvr override="childStyle">
                                        <p:cTn id="55" dur="500" fill="hold"/>
                                        <p:tgtEl>
                                          <p:spTgt spid="4">
                                            <p:txEl>
                                              <p:pRg st="7" end="7"/>
                                            </p:txEl>
                                          </p:spTgt>
                                        </p:tgtEl>
                                        <p:attrNameLst>
                                          <p:attrName>style.color</p:attrName>
                                        </p:attrNameLst>
                                      </p:cBhvr>
                                      <p:to>
                                        <a:schemeClr val="accent2"/>
                                      </p:to>
                                    </p:animClr>
                                    <p:animClr clrSpc="rgb" dir="cw">
                                      <p:cBhvr>
                                        <p:cTn id="56" dur="500" fill="hold"/>
                                        <p:tgtEl>
                                          <p:spTgt spid="4">
                                            <p:txEl>
                                              <p:pRg st="7" end="7"/>
                                            </p:txEl>
                                          </p:spTgt>
                                        </p:tgtEl>
                                        <p:attrNameLst>
                                          <p:attrName>fillcolor</p:attrName>
                                        </p:attrNameLst>
                                      </p:cBhvr>
                                      <p:to>
                                        <a:schemeClr val="accent2"/>
                                      </p:to>
                                    </p:animClr>
                                    <p:set>
                                      <p:cBhvr>
                                        <p:cTn id="57" dur="500" fill="hold"/>
                                        <p:tgtEl>
                                          <p:spTgt spid="4">
                                            <p:txEl>
                                              <p:pRg st="7" end="7"/>
                                            </p:txEl>
                                          </p:spTgt>
                                        </p:tgtEl>
                                        <p:attrNameLst>
                                          <p:attrName>fill.type</p:attrName>
                                        </p:attrNameLst>
                                      </p:cBhvr>
                                      <p:to>
                                        <p:strVal val="solid"/>
                                      </p:to>
                                    </p:set>
                                    <p:set>
                                      <p:cBhvr>
                                        <p:cTn id="58" dur="500" fill="hold"/>
                                        <p:tgtEl>
                                          <p:spTgt spid="4">
                                            <p:txEl>
                                              <p:pRg st="7" end="7"/>
                                            </p:txEl>
                                          </p:spTgt>
                                        </p:tgtEl>
                                        <p:attrNameLst>
                                          <p:attrName>fill.on</p:attrName>
                                        </p:attrNameLst>
                                      </p:cBhvr>
                                      <p:to>
                                        <p:strVal val="true"/>
                                      </p:to>
                                    </p:set>
                                  </p:childTnLst>
                                </p:cTn>
                              </p:par>
                            </p:childTnLst>
                          </p:cTn>
                        </p:par>
                      </p:childTnLst>
                    </p:cTn>
                  </p:par>
                  <p:par>
                    <p:cTn id="59" fill="hold">
                      <p:stCondLst>
                        <p:cond delay="indefinite"/>
                      </p:stCondLst>
                      <p:childTnLst>
                        <p:par>
                          <p:cTn id="60" fill="hold">
                            <p:stCondLst>
                              <p:cond delay="0"/>
                            </p:stCondLst>
                            <p:childTnLst>
                              <p:par>
                                <p:cTn id="61" presetID="19" presetClass="emph" presetSubtype="0" fill="hold" grpId="0" nodeType="clickEffect">
                                  <p:stCondLst>
                                    <p:cond delay="0"/>
                                  </p:stCondLst>
                                  <p:childTnLst>
                                    <p:animClr clrSpc="rgb" dir="cw">
                                      <p:cBhvr override="childStyle">
                                        <p:cTn id="62" dur="500" fill="hold"/>
                                        <p:tgtEl>
                                          <p:spTgt spid="4">
                                            <p:txEl>
                                              <p:pRg st="8" end="8"/>
                                            </p:txEl>
                                          </p:spTgt>
                                        </p:tgtEl>
                                        <p:attrNameLst>
                                          <p:attrName>style.color</p:attrName>
                                        </p:attrNameLst>
                                      </p:cBhvr>
                                      <p:to>
                                        <a:schemeClr val="accent2"/>
                                      </p:to>
                                    </p:animClr>
                                    <p:animClr clrSpc="rgb" dir="cw">
                                      <p:cBhvr>
                                        <p:cTn id="63" dur="500" fill="hold"/>
                                        <p:tgtEl>
                                          <p:spTgt spid="4">
                                            <p:txEl>
                                              <p:pRg st="8" end="8"/>
                                            </p:txEl>
                                          </p:spTgt>
                                        </p:tgtEl>
                                        <p:attrNameLst>
                                          <p:attrName>fillcolor</p:attrName>
                                        </p:attrNameLst>
                                      </p:cBhvr>
                                      <p:to>
                                        <a:schemeClr val="accent2"/>
                                      </p:to>
                                    </p:animClr>
                                    <p:set>
                                      <p:cBhvr>
                                        <p:cTn id="64" dur="500" fill="hold"/>
                                        <p:tgtEl>
                                          <p:spTgt spid="4">
                                            <p:txEl>
                                              <p:pRg st="8" end="8"/>
                                            </p:txEl>
                                          </p:spTgt>
                                        </p:tgtEl>
                                        <p:attrNameLst>
                                          <p:attrName>fill.type</p:attrName>
                                        </p:attrNameLst>
                                      </p:cBhvr>
                                      <p:to>
                                        <p:strVal val="solid"/>
                                      </p:to>
                                    </p:set>
                                    <p:set>
                                      <p:cBhvr>
                                        <p:cTn id="65" dur="500" fill="hold"/>
                                        <p:tgtEl>
                                          <p:spTgt spid="4">
                                            <p:txEl>
                                              <p:pRg st="8" end="8"/>
                                            </p:txEl>
                                          </p:spTgt>
                                        </p:tgtEl>
                                        <p:attrNameLst>
                                          <p:attrName>fill.on</p:attrName>
                                        </p:attrNameLst>
                                      </p:cBhvr>
                                      <p:to>
                                        <p:strVal val="true"/>
                                      </p:to>
                                    </p:set>
                                  </p:childTnLst>
                                </p:cTn>
                              </p:par>
                            </p:childTnLst>
                          </p:cTn>
                        </p:par>
                      </p:childTnLst>
                    </p:cTn>
                  </p:par>
                  <p:par>
                    <p:cTn id="66" fill="hold">
                      <p:stCondLst>
                        <p:cond delay="indefinite"/>
                      </p:stCondLst>
                      <p:childTnLst>
                        <p:par>
                          <p:cTn id="67" fill="hold">
                            <p:stCondLst>
                              <p:cond delay="0"/>
                            </p:stCondLst>
                            <p:childTnLst>
                              <p:par>
                                <p:cTn id="68" presetID="19" presetClass="emph" presetSubtype="0" fill="hold" grpId="0" nodeType="clickEffect">
                                  <p:stCondLst>
                                    <p:cond delay="0"/>
                                  </p:stCondLst>
                                  <p:childTnLst>
                                    <p:animClr clrSpc="rgb" dir="cw">
                                      <p:cBhvr override="childStyle">
                                        <p:cTn id="69" dur="500" fill="hold"/>
                                        <p:tgtEl>
                                          <p:spTgt spid="4">
                                            <p:txEl>
                                              <p:pRg st="9" end="9"/>
                                            </p:txEl>
                                          </p:spTgt>
                                        </p:tgtEl>
                                        <p:attrNameLst>
                                          <p:attrName>style.color</p:attrName>
                                        </p:attrNameLst>
                                      </p:cBhvr>
                                      <p:to>
                                        <a:schemeClr val="accent2"/>
                                      </p:to>
                                    </p:animClr>
                                    <p:animClr clrSpc="rgb" dir="cw">
                                      <p:cBhvr>
                                        <p:cTn id="70" dur="500" fill="hold"/>
                                        <p:tgtEl>
                                          <p:spTgt spid="4">
                                            <p:txEl>
                                              <p:pRg st="9" end="9"/>
                                            </p:txEl>
                                          </p:spTgt>
                                        </p:tgtEl>
                                        <p:attrNameLst>
                                          <p:attrName>fillcolor</p:attrName>
                                        </p:attrNameLst>
                                      </p:cBhvr>
                                      <p:to>
                                        <a:schemeClr val="accent2"/>
                                      </p:to>
                                    </p:animClr>
                                    <p:set>
                                      <p:cBhvr>
                                        <p:cTn id="71" dur="500" fill="hold"/>
                                        <p:tgtEl>
                                          <p:spTgt spid="4">
                                            <p:txEl>
                                              <p:pRg st="9" end="9"/>
                                            </p:txEl>
                                          </p:spTgt>
                                        </p:tgtEl>
                                        <p:attrNameLst>
                                          <p:attrName>fill.type</p:attrName>
                                        </p:attrNameLst>
                                      </p:cBhvr>
                                      <p:to>
                                        <p:strVal val="solid"/>
                                      </p:to>
                                    </p:set>
                                    <p:set>
                                      <p:cBhvr>
                                        <p:cTn id="72" dur="500" fill="hold"/>
                                        <p:tgtEl>
                                          <p:spTgt spid="4">
                                            <p:txEl>
                                              <p:pRg st="9" end="9"/>
                                            </p:txEl>
                                          </p:spTgt>
                                        </p:tgtEl>
                                        <p:attrNameLst>
                                          <p:attrName>fill.on</p:attrName>
                                        </p:attrNameLst>
                                      </p:cBhvr>
                                      <p:to>
                                        <p:strVal val="true"/>
                                      </p:to>
                                    </p:set>
                                  </p:childTnLst>
                                </p:cTn>
                              </p:par>
                            </p:childTnLst>
                          </p:cTn>
                        </p:par>
                      </p:childTnLst>
                    </p:cTn>
                  </p:par>
                  <p:par>
                    <p:cTn id="73" fill="hold">
                      <p:stCondLst>
                        <p:cond delay="indefinite"/>
                      </p:stCondLst>
                      <p:childTnLst>
                        <p:par>
                          <p:cTn id="74" fill="hold">
                            <p:stCondLst>
                              <p:cond delay="0"/>
                            </p:stCondLst>
                            <p:childTnLst>
                              <p:par>
                                <p:cTn id="75" presetID="19" presetClass="emph" presetSubtype="0" fill="hold" grpId="0" nodeType="clickEffect">
                                  <p:stCondLst>
                                    <p:cond delay="0"/>
                                  </p:stCondLst>
                                  <p:childTnLst>
                                    <p:animClr clrSpc="rgb" dir="cw">
                                      <p:cBhvr override="childStyle">
                                        <p:cTn id="76" dur="500" fill="hold"/>
                                        <p:tgtEl>
                                          <p:spTgt spid="4">
                                            <p:txEl>
                                              <p:pRg st="10" end="10"/>
                                            </p:txEl>
                                          </p:spTgt>
                                        </p:tgtEl>
                                        <p:attrNameLst>
                                          <p:attrName>style.color</p:attrName>
                                        </p:attrNameLst>
                                      </p:cBhvr>
                                      <p:to>
                                        <a:schemeClr val="accent2"/>
                                      </p:to>
                                    </p:animClr>
                                    <p:animClr clrSpc="rgb" dir="cw">
                                      <p:cBhvr>
                                        <p:cTn id="77" dur="500" fill="hold"/>
                                        <p:tgtEl>
                                          <p:spTgt spid="4">
                                            <p:txEl>
                                              <p:pRg st="10" end="10"/>
                                            </p:txEl>
                                          </p:spTgt>
                                        </p:tgtEl>
                                        <p:attrNameLst>
                                          <p:attrName>fillcolor</p:attrName>
                                        </p:attrNameLst>
                                      </p:cBhvr>
                                      <p:to>
                                        <a:schemeClr val="accent2"/>
                                      </p:to>
                                    </p:animClr>
                                    <p:set>
                                      <p:cBhvr>
                                        <p:cTn id="78" dur="500" fill="hold"/>
                                        <p:tgtEl>
                                          <p:spTgt spid="4">
                                            <p:txEl>
                                              <p:pRg st="10" end="10"/>
                                            </p:txEl>
                                          </p:spTgt>
                                        </p:tgtEl>
                                        <p:attrNameLst>
                                          <p:attrName>fill.type</p:attrName>
                                        </p:attrNameLst>
                                      </p:cBhvr>
                                      <p:to>
                                        <p:strVal val="solid"/>
                                      </p:to>
                                    </p:set>
                                    <p:set>
                                      <p:cBhvr>
                                        <p:cTn id="79" dur="500" fill="hold"/>
                                        <p:tgtEl>
                                          <p:spTgt spid="4">
                                            <p:txEl>
                                              <p:pRg st="10" end="10"/>
                                            </p:txEl>
                                          </p:spTgt>
                                        </p:tgtEl>
                                        <p:attrNameLst>
                                          <p:attrName>fill.on</p:attrName>
                                        </p:attrNameLst>
                                      </p:cBhvr>
                                      <p:to>
                                        <p:strVal val="true"/>
                                      </p:to>
                                    </p:set>
                                  </p:childTnLst>
                                </p:cTn>
                              </p:par>
                            </p:childTnLst>
                          </p:cTn>
                        </p:par>
                      </p:childTnLst>
                    </p:cTn>
                  </p:par>
                  <p:par>
                    <p:cTn id="80" fill="hold">
                      <p:stCondLst>
                        <p:cond delay="indefinite"/>
                      </p:stCondLst>
                      <p:childTnLst>
                        <p:par>
                          <p:cTn id="81" fill="hold">
                            <p:stCondLst>
                              <p:cond delay="0"/>
                            </p:stCondLst>
                            <p:childTnLst>
                              <p:par>
                                <p:cTn id="82" presetID="19" presetClass="emph" presetSubtype="0" fill="hold" grpId="0" nodeType="clickEffect">
                                  <p:stCondLst>
                                    <p:cond delay="0"/>
                                  </p:stCondLst>
                                  <p:childTnLst>
                                    <p:animClr clrSpc="rgb" dir="cw">
                                      <p:cBhvr override="childStyle">
                                        <p:cTn id="83" dur="500" fill="hold"/>
                                        <p:tgtEl>
                                          <p:spTgt spid="4">
                                            <p:txEl>
                                              <p:pRg st="11" end="11"/>
                                            </p:txEl>
                                          </p:spTgt>
                                        </p:tgtEl>
                                        <p:attrNameLst>
                                          <p:attrName>style.color</p:attrName>
                                        </p:attrNameLst>
                                      </p:cBhvr>
                                      <p:to>
                                        <a:schemeClr val="accent2"/>
                                      </p:to>
                                    </p:animClr>
                                    <p:animClr clrSpc="rgb" dir="cw">
                                      <p:cBhvr>
                                        <p:cTn id="84" dur="500" fill="hold"/>
                                        <p:tgtEl>
                                          <p:spTgt spid="4">
                                            <p:txEl>
                                              <p:pRg st="11" end="11"/>
                                            </p:txEl>
                                          </p:spTgt>
                                        </p:tgtEl>
                                        <p:attrNameLst>
                                          <p:attrName>fillcolor</p:attrName>
                                        </p:attrNameLst>
                                      </p:cBhvr>
                                      <p:to>
                                        <a:schemeClr val="accent2"/>
                                      </p:to>
                                    </p:animClr>
                                    <p:set>
                                      <p:cBhvr>
                                        <p:cTn id="85" dur="500" fill="hold"/>
                                        <p:tgtEl>
                                          <p:spTgt spid="4">
                                            <p:txEl>
                                              <p:pRg st="11" end="11"/>
                                            </p:txEl>
                                          </p:spTgt>
                                        </p:tgtEl>
                                        <p:attrNameLst>
                                          <p:attrName>fill.type</p:attrName>
                                        </p:attrNameLst>
                                      </p:cBhvr>
                                      <p:to>
                                        <p:strVal val="solid"/>
                                      </p:to>
                                    </p:set>
                                    <p:set>
                                      <p:cBhvr>
                                        <p:cTn id="86" dur="500" fill="hold"/>
                                        <p:tgtEl>
                                          <p:spTgt spid="4">
                                            <p:txEl>
                                              <p:pRg st="11" end="11"/>
                                            </p:txEl>
                                          </p:spTgt>
                                        </p:tgtEl>
                                        <p:attrNameLst>
                                          <p:attrName>fill.on</p:attrName>
                                        </p:attrNameLst>
                                      </p:cBhvr>
                                      <p:to>
                                        <p:strVal val="true"/>
                                      </p:to>
                                    </p:set>
                                  </p:childTnLst>
                                </p:cTn>
                              </p:par>
                            </p:childTnLst>
                          </p:cTn>
                        </p:par>
                      </p:childTnLst>
                    </p:cTn>
                  </p:par>
                  <p:par>
                    <p:cTn id="87" fill="hold">
                      <p:stCondLst>
                        <p:cond delay="indefinite"/>
                      </p:stCondLst>
                      <p:childTnLst>
                        <p:par>
                          <p:cTn id="88" fill="hold">
                            <p:stCondLst>
                              <p:cond delay="0"/>
                            </p:stCondLst>
                            <p:childTnLst>
                              <p:par>
                                <p:cTn id="89" presetID="19" presetClass="emph" presetSubtype="0" fill="hold" grpId="0" nodeType="clickEffect">
                                  <p:stCondLst>
                                    <p:cond delay="0"/>
                                  </p:stCondLst>
                                  <p:childTnLst>
                                    <p:animClr clrSpc="rgb" dir="cw">
                                      <p:cBhvr override="childStyle">
                                        <p:cTn id="90" dur="500" fill="hold"/>
                                        <p:tgtEl>
                                          <p:spTgt spid="4">
                                            <p:txEl>
                                              <p:pRg st="12" end="12"/>
                                            </p:txEl>
                                          </p:spTgt>
                                        </p:tgtEl>
                                        <p:attrNameLst>
                                          <p:attrName>style.color</p:attrName>
                                        </p:attrNameLst>
                                      </p:cBhvr>
                                      <p:to>
                                        <a:schemeClr val="accent2"/>
                                      </p:to>
                                    </p:animClr>
                                    <p:animClr clrSpc="rgb" dir="cw">
                                      <p:cBhvr>
                                        <p:cTn id="91" dur="500" fill="hold"/>
                                        <p:tgtEl>
                                          <p:spTgt spid="4">
                                            <p:txEl>
                                              <p:pRg st="12" end="12"/>
                                            </p:txEl>
                                          </p:spTgt>
                                        </p:tgtEl>
                                        <p:attrNameLst>
                                          <p:attrName>fillcolor</p:attrName>
                                        </p:attrNameLst>
                                      </p:cBhvr>
                                      <p:to>
                                        <a:schemeClr val="accent2"/>
                                      </p:to>
                                    </p:animClr>
                                    <p:set>
                                      <p:cBhvr>
                                        <p:cTn id="92" dur="500" fill="hold"/>
                                        <p:tgtEl>
                                          <p:spTgt spid="4">
                                            <p:txEl>
                                              <p:pRg st="12" end="12"/>
                                            </p:txEl>
                                          </p:spTgt>
                                        </p:tgtEl>
                                        <p:attrNameLst>
                                          <p:attrName>fill.type</p:attrName>
                                        </p:attrNameLst>
                                      </p:cBhvr>
                                      <p:to>
                                        <p:strVal val="solid"/>
                                      </p:to>
                                    </p:set>
                                    <p:set>
                                      <p:cBhvr>
                                        <p:cTn id="93" dur="500" fill="hold"/>
                                        <p:tgtEl>
                                          <p:spTgt spid="4">
                                            <p:txEl>
                                              <p:pRg st="12" end="12"/>
                                            </p:txEl>
                                          </p:spTgt>
                                        </p:tgtEl>
                                        <p:attrNameLst>
                                          <p:attrName>fill.on</p:attrName>
                                        </p:attrNameLst>
                                      </p:cBhvr>
                                      <p:to>
                                        <p:strVal val="true"/>
                                      </p:to>
                                    </p:set>
                                  </p:childTnLst>
                                </p:cTn>
                              </p:par>
                            </p:childTnLst>
                          </p:cTn>
                        </p:par>
                      </p:childTnLst>
                    </p:cTn>
                  </p:par>
                  <p:par>
                    <p:cTn id="94" fill="hold">
                      <p:stCondLst>
                        <p:cond delay="indefinite"/>
                      </p:stCondLst>
                      <p:childTnLst>
                        <p:par>
                          <p:cTn id="95" fill="hold">
                            <p:stCondLst>
                              <p:cond delay="0"/>
                            </p:stCondLst>
                            <p:childTnLst>
                              <p:par>
                                <p:cTn id="96" presetID="19" presetClass="emph" presetSubtype="0" fill="hold" grpId="0" nodeType="clickEffect">
                                  <p:stCondLst>
                                    <p:cond delay="0"/>
                                  </p:stCondLst>
                                  <p:childTnLst>
                                    <p:animClr clrSpc="rgb" dir="cw">
                                      <p:cBhvr override="childStyle">
                                        <p:cTn id="97" dur="500" fill="hold"/>
                                        <p:tgtEl>
                                          <p:spTgt spid="5">
                                            <p:txEl>
                                              <p:pRg st="0" end="0"/>
                                            </p:txEl>
                                          </p:spTgt>
                                        </p:tgtEl>
                                        <p:attrNameLst>
                                          <p:attrName>style.color</p:attrName>
                                        </p:attrNameLst>
                                      </p:cBhvr>
                                      <p:to>
                                        <a:schemeClr val="accent2"/>
                                      </p:to>
                                    </p:animClr>
                                    <p:animClr clrSpc="rgb" dir="cw">
                                      <p:cBhvr>
                                        <p:cTn id="98" dur="500" fill="hold"/>
                                        <p:tgtEl>
                                          <p:spTgt spid="5">
                                            <p:txEl>
                                              <p:pRg st="0" end="0"/>
                                            </p:txEl>
                                          </p:spTgt>
                                        </p:tgtEl>
                                        <p:attrNameLst>
                                          <p:attrName>fillcolor</p:attrName>
                                        </p:attrNameLst>
                                      </p:cBhvr>
                                      <p:to>
                                        <a:schemeClr val="accent2"/>
                                      </p:to>
                                    </p:animClr>
                                    <p:set>
                                      <p:cBhvr>
                                        <p:cTn id="99" dur="500" fill="hold"/>
                                        <p:tgtEl>
                                          <p:spTgt spid="5">
                                            <p:txEl>
                                              <p:pRg st="0" end="0"/>
                                            </p:txEl>
                                          </p:spTgt>
                                        </p:tgtEl>
                                        <p:attrNameLst>
                                          <p:attrName>fill.type</p:attrName>
                                        </p:attrNameLst>
                                      </p:cBhvr>
                                      <p:to>
                                        <p:strVal val="solid"/>
                                      </p:to>
                                    </p:set>
                                    <p:set>
                                      <p:cBhvr>
                                        <p:cTn id="100" dur="500" fill="hold"/>
                                        <p:tgtEl>
                                          <p:spTgt spid="5">
                                            <p:txEl>
                                              <p:pRg st="0" end="0"/>
                                            </p:txEl>
                                          </p:spTgt>
                                        </p:tgtEl>
                                        <p:attrNameLst>
                                          <p:attrName>fill.on</p:attrName>
                                        </p:attrNameLst>
                                      </p:cBhvr>
                                      <p:to>
                                        <p:strVal val="true"/>
                                      </p:to>
                                    </p:set>
                                  </p:childTnLst>
                                </p:cTn>
                              </p:par>
                            </p:childTnLst>
                          </p:cTn>
                        </p:par>
                      </p:childTnLst>
                    </p:cTn>
                  </p:par>
                  <p:par>
                    <p:cTn id="101" fill="hold">
                      <p:stCondLst>
                        <p:cond delay="indefinite"/>
                      </p:stCondLst>
                      <p:childTnLst>
                        <p:par>
                          <p:cTn id="102" fill="hold">
                            <p:stCondLst>
                              <p:cond delay="0"/>
                            </p:stCondLst>
                            <p:childTnLst>
                              <p:par>
                                <p:cTn id="103" presetID="19" presetClass="emph" presetSubtype="0" fill="hold" grpId="0" nodeType="clickEffect">
                                  <p:stCondLst>
                                    <p:cond delay="0"/>
                                  </p:stCondLst>
                                  <p:childTnLst>
                                    <p:animClr clrSpc="rgb" dir="cw">
                                      <p:cBhvr override="childStyle">
                                        <p:cTn id="104" dur="500" fill="hold"/>
                                        <p:tgtEl>
                                          <p:spTgt spid="5">
                                            <p:txEl>
                                              <p:pRg st="1" end="1"/>
                                            </p:txEl>
                                          </p:spTgt>
                                        </p:tgtEl>
                                        <p:attrNameLst>
                                          <p:attrName>style.color</p:attrName>
                                        </p:attrNameLst>
                                      </p:cBhvr>
                                      <p:to>
                                        <a:schemeClr val="accent2"/>
                                      </p:to>
                                    </p:animClr>
                                    <p:animClr clrSpc="rgb" dir="cw">
                                      <p:cBhvr>
                                        <p:cTn id="105" dur="500" fill="hold"/>
                                        <p:tgtEl>
                                          <p:spTgt spid="5">
                                            <p:txEl>
                                              <p:pRg st="1" end="1"/>
                                            </p:txEl>
                                          </p:spTgt>
                                        </p:tgtEl>
                                        <p:attrNameLst>
                                          <p:attrName>fillcolor</p:attrName>
                                        </p:attrNameLst>
                                      </p:cBhvr>
                                      <p:to>
                                        <a:schemeClr val="accent2"/>
                                      </p:to>
                                    </p:animClr>
                                    <p:set>
                                      <p:cBhvr>
                                        <p:cTn id="106" dur="500" fill="hold"/>
                                        <p:tgtEl>
                                          <p:spTgt spid="5">
                                            <p:txEl>
                                              <p:pRg st="1" end="1"/>
                                            </p:txEl>
                                          </p:spTgt>
                                        </p:tgtEl>
                                        <p:attrNameLst>
                                          <p:attrName>fill.type</p:attrName>
                                        </p:attrNameLst>
                                      </p:cBhvr>
                                      <p:to>
                                        <p:strVal val="solid"/>
                                      </p:to>
                                    </p:set>
                                    <p:set>
                                      <p:cBhvr>
                                        <p:cTn id="107" dur="500" fill="hold"/>
                                        <p:tgtEl>
                                          <p:spTgt spid="5">
                                            <p:txEl>
                                              <p:pRg st="1" end="1"/>
                                            </p:txEl>
                                          </p:spTgt>
                                        </p:tgtEl>
                                        <p:attrNameLst>
                                          <p:attrName>fill.on</p:attrName>
                                        </p:attrNameLst>
                                      </p:cBhvr>
                                      <p:to>
                                        <p:strVal val="true"/>
                                      </p:to>
                                    </p:set>
                                  </p:childTnLst>
                                </p:cTn>
                              </p:par>
                            </p:childTnLst>
                          </p:cTn>
                        </p:par>
                      </p:childTnLst>
                    </p:cTn>
                  </p:par>
                  <p:par>
                    <p:cTn id="108" fill="hold">
                      <p:stCondLst>
                        <p:cond delay="indefinite"/>
                      </p:stCondLst>
                      <p:childTnLst>
                        <p:par>
                          <p:cTn id="109" fill="hold">
                            <p:stCondLst>
                              <p:cond delay="0"/>
                            </p:stCondLst>
                            <p:childTnLst>
                              <p:par>
                                <p:cTn id="110" presetID="19" presetClass="emph" presetSubtype="0" fill="hold" grpId="0" nodeType="clickEffect">
                                  <p:stCondLst>
                                    <p:cond delay="0"/>
                                  </p:stCondLst>
                                  <p:childTnLst>
                                    <p:animClr clrSpc="rgb" dir="cw">
                                      <p:cBhvr override="childStyle">
                                        <p:cTn id="111" dur="500" fill="hold"/>
                                        <p:tgtEl>
                                          <p:spTgt spid="5">
                                            <p:txEl>
                                              <p:pRg st="2" end="2"/>
                                            </p:txEl>
                                          </p:spTgt>
                                        </p:tgtEl>
                                        <p:attrNameLst>
                                          <p:attrName>style.color</p:attrName>
                                        </p:attrNameLst>
                                      </p:cBhvr>
                                      <p:to>
                                        <a:schemeClr val="accent2"/>
                                      </p:to>
                                    </p:animClr>
                                    <p:animClr clrSpc="rgb" dir="cw">
                                      <p:cBhvr>
                                        <p:cTn id="112" dur="500" fill="hold"/>
                                        <p:tgtEl>
                                          <p:spTgt spid="5">
                                            <p:txEl>
                                              <p:pRg st="2" end="2"/>
                                            </p:txEl>
                                          </p:spTgt>
                                        </p:tgtEl>
                                        <p:attrNameLst>
                                          <p:attrName>fillcolor</p:attrName>
                                        </p:attrNameLst>
                                      </p:cBhvr>
                                      <p:to>
                                        <a:schemeClr val="accent2"/>
                                      </p:to>
                                    </p:animClr>
                                    <p:set>
                                      <p:cBhvr>
                                        <p:cTn id="113" dur="500" fill="hold"/>
                                        <p:tgtEl>
                                          <p:spTgt spid="5">
                                            <p:txEl>
                                              <p:pRg st="2" end="2"/>
                                            </p:txEl>
                                          </p:spTgt>
                                        </p:tgtEl>
                                        <p:attrNameLst>
                                          <p:attrName>fill.type</p:attrName>
                                        </p:attrNameLst>
                                      </p:cBhvr>
                                      <p:to>
                                        <p:strVal val="solid"/>
                                      </p:to>
                                    </p:set>
                                    <p:set>
                                      <p:cBhvr>
                                        <p:cTn id="114" dur="500" fill="hold"/>
                                        <p:tgtEl>
                                          <p:spTgt spid="5">
                                            <p:txEl>
                                              <p:pRg st="2" end="2"/>
                                            </p:txEl>
                                          </p:spTgt>
                                        </p:tgtEl>
                                        <p:attrNameLst>
                                          <p:attrName>fill.on</p:attrName>
                                        </p:attrNameLst>
                                      </p:cBhvr>
                                      <p:to>
                                        <p:strVal val="true"/>
                                      </p:to>
                                    </p:set>
                                  </p:childTnLst>
                                </p:cTn>
                              </p:par>
                            </p:childTnLst>
                          </p:cTn>
                        </p:par>
                      </p:childTnLst>
                    </p:cTn>
                  </p:par>
                  <p:par>
                    <p:cTn id="115" fill="hold">
                      <p:stCondLst>
                        <p:cond delay="indefinite"/>
                      </p:stCondLst>
                      <p:childTnLst>
                        <p:par>
                          <p:cTn id="116" fill="hold">
                            <p:stCondLst>
                              <p:cond delay="0"/>
                            </p:stCondLst>
                            <p:childTnLst>
                              <p:par>
                                <p:cTn id="117" presetID="19" presetClass="emph" presetSubtype="0" fill="hold" grpId="0" nodeType="clickEffect">
                                  <p:stCondLst>
                                    <p:cond delay="0"/>
                                  </p:stCondLst>
                                  <p:childTnLst>
                                    <p:animClr clrSpc="rgb" dir="cw">
                                      <p:cBhvr override="childStyle">
                                        <p:cTn id="118" dur="500" fill="hold"/>
                                        <p:tgtEl>
                                          <p:spTgt spid="5">
                                            <p:txEl>
                                              <p:pRg st="3" end="3"/>
                                            </p:txEl>
                                          </p:spTgt>
                                        </p:tgtEl>
                                        <p:attrNameLst>
                                          <p:attrName>style.color</p:attrName>
                                        </p:attrNameLst>
                                      </p:cBhvr>
                                      <p:to>
                                        <a:schemeClr val="accent2"/>
                                      </p:to>
                                    </p:animClr>
                                    <p:animClr clrSpc="rgb" dir="cw">
                                      <p:cBhvr>
                                        <p:cTn id="119" dur="500" fill="hold"/>
                                        <p:tgtEl>
                                          <p:spTgt spid="5">
                                            <p:txEl>
                                              <p:pRg st="3" end="3"/>
                                            </p:txEl>
                                          </p:spTgt>
                                        </p:tgtEl>
                                        <p:attrNameLst>
                                          <p:attrName>fillcolor</p:attrName>
                                        </p:attrNameLst>
                                      </p:cBhvr>
                                      <p:to>
                                        <a:schemeClr val="accent2"/>
                                      </p:to>
                                    </p:animClr>
                                    <p:set>
                                      <p:cBhvr>
                                        <p:cTn id="120" dur="500" fill="hold"/>
                                        <p:tgtEl>
                                          <p:spTgt spid="5">
                                            <p:txEl>
                                              <p:pRg st="3" end="3"/>
                                            </p:txEl>
                                          </p:spTgt>
                                        </p:tgtEl>
                                        <p:attrNameLst>
                                          <p:attrName>fill.type</p:attrName>
                                        </p:attrNameLst>
                                      </p:cBhvr>
                                      <p:to>
                                        <p:strVal val="solid"/>
                                      </p:to>
                                    </p:set>
                                    <p:set>
                                      <p:cBhvr>
                                        <p:cTn id="121" dur="500" fill="hold"/>
                                        <p:tgtEl>
                                          <p:spTgt spid="5">
                                            <p:txEl>
                                              <p:pRg st="3" end="3"/>
                                            </p:txEl>
                                          </p:spTgt>
                                        </p:tgtEl>
                                        <p:attrNameLst>
                                          <p:attrName>fill.on</p:attrName>
                                        </p:attrNameLst>
                                      </p:cBhvr>
                                      <p:to>
                                        <p:strVal val="true"/>
                                      </p:to>
                                    </p:set>
                                  </p:childTnLst>
                                </p:cTn>
                              </p:par>
                            </p:childTnLst>
                          </p:cTn>
                        </p:par>
                      </p:childTnLst>
                    </p:cTn>
                  </p:par>
                  <p:par>
                    <p:cTn id="122" fill="hold">
                      <p:stCondLst>
                        <p:cond delay="indefinite"/>
                      </p:stCondLst>
                      <p:childTnLst>
                        <p:par>
                          <p:cTn id="123" fill="hold">
                            <p:stCondLst>
                              <p:cond delay="0"/>
                            </p:stCondLst>
                            <p:childTnLst>
                              <p:par>
                                <p:cTn id="124" presetID="19" presetClass="emph" presetSubtype="0" fill="hold" grpId="0" nodeType="clickEffect">
                                  <p:stCondLst>
                                    <p:cond delay="0"/>
                                  </p:stCondLst>
                                  <p:childTnLst>
                                    <p:animClr clrSpc="rgb" dir="cw">
                                      <p:cBhvr override="childStyle">
                                        <p:cTn id="125" dur="500" fill="hold"/>
                                        <p:tgtEl>
                                          <p:spTgt spid="5">
                                            <p:txEl>
                                              <p:pRg st="4" end="4"/>
                                            </p:txEl>
                                          </p:spTgt>
                                        </p:tgtEl>
                                        <p:attrNameLst>
                                          <p:attrName>style.color</p:attrName>
                                        </p:attrNameLst>
                                      </p:cBhvr>
                                      <p:to>
                                        <a:schemeClr val="accent2"/>
                                      </p:to>
                                    </p:animClr>
                                    <p:animClr clrSpc="rgb" dir="cw">
                                      <p:cBhvr>
                                        <p:cTn id="126" dur="500" fill="hold"/>
                                        <p:tgtEl>
                                          <p:spTgt spid="5">
                                            <p:txEl>
                                              <p:pRg st="4" end="4"/>
                                            </p:txEl>
                                          </p:spTgt>
                                        </p:tgtEl>
                                        <p:attrNameLst>
                                          <p:attrName>fillcolor</p:attrName>
                                        </p:attrNameLst>
                                      </p:cBhvr>
                                      <p:to>
                                        <a:schemeClr val="accent2"/>
                                      </p:to>
                                    </p:animClr>
                                    <p:set>
                                      <p:cBhvr>
                                        <p:cTn id="127" dur="500" fill="hold"/>
                                        <p:tgtEl>
                                          <p:spTgt spid="5">
                                            <p:txEl>
                                              <p:pRg st="4" end="4"/>
                                            </p:txEl>
                                          </p:spTgt>
                                        </p:tgtEl>
                                        <p:attrNameLst>
                                          <p:attrName>fill.type</p:attrName>
                                        </p:attrNameLst>
                                      </p:cBhvr>
                                      <p:to>
                                        <p:strVal val="solid"/>
                                      </p:to>
                                    </p:set>
                                    <p:set>
                                      <p:cBhvr>
                                        <p:cTn id="128" dur="500" fill="hold"/>
                                        <p:tgtEl>
                                          <p:spTgt spid="5">
                                            <p:txEl>
                                              <p:pRg st="4" end="4"/>
                                            </p:txEl>
                                          </p:spTgt>
                                        </p:tgtEl>
                                        <p:attrNameLst>
                                          <p:attrName>fill.on</p:attrName>
                                        </p:attrNameLst>
                                      </p:cBhvr>
                                      <p:to>
                                        <p:strVal val="true"/>
                                      </p:to>
                                    </p:set>
                                  </p:childTnLst>
                                </p:cTn>
                              </p:par>
                            </p:childTnLst>
                          </p:cTn>
                        </p:par>
                      </p:childTnLst>
                    </p:cTn>
                  </p:par>
                  <p:par>
                    <p:cTn id="129" fill="hold">
                      <p:stCondLst>
                        <p:cond delay="indefinite"/>
                      </p:stCondLst>
                      <p:childTnLst>
                        <p:par>
                          <p:cTn id="130" fill="hold">
                            <p:stCondLst>
                              <p:cond delay="0"/>
                            </p:stCondLst>
                            <p:childTnLst>
                              <p:par>
                                <p:cTn id="131" presetID="19" presetClass="emph" presetSubtype="0" fill="hold" grpId="0" nodeType="clickEffect">
                                  <p:stCondLst>
                                    <p:cond delay="0"/>
                                  </p:stCondLst>
                                  <p:childTnLst>
                                    <p:animClr clrSpc="rgb" dir="cw">
                                      <p:cBhvr override="childStyle">
                                        <p:cTn id="132" dur="500" fill="hold"/>
                                        <p:tgtEl>
                                          <p:spTgt spid="5">
                                            <p:txEl>
                                              <p:pRg st="5" end="5"/>
                                            </p:txEl>
                                          </p:spTgt>
                                        </p:tgtEl>
                                        <p:attrNameLst>
                                          <p:attrName>style.color</p:attrName>
                                        </p:attrNameLst>
                                      </p:cBhvr>
                                      <p:to>
                                        <a:schemeClr val="accent2"/>
                                      </p:to>
                                    </p:animClr>
                                    <p:animClr clrSpc="rgb" dir="cw">
                                      <p:cBhvr>
                                        <p:cTn id="133" dur="500" fill="hold"/>
                                        <p:tgtEl>
                                          <p:spTgt spid="5">
                                            <p:txEl>
                                              <p:pRg st="5" end="5"/>
                                            </p:txEl>
                                          </p:spTgt>
                                        </p:tgtEl>
                                        <p:attrNameLst>
                                          <p:attrName>fillcolor</p:attrName>
                                        </p:attrNameLst>
                                      </p:cBhvr>
                                      <p:to>
                                        <a:schemeClr val="accent2"/>
                                      </p:to>
                                    </p:animClr>
                                    <p:set>
                                      <p:cBhvr>
                                        <p:cTn id="134" dur="500" fill="hold"/>
                                        <p:tgtEl>
                                          <p:spTgt spid="5">
                                            <p:txEl>
                                              <p:pRg st="5" end="5"/>
                                            </p:txEl>
                                          </p:spTgt>
                                        </p:tgtEl>
                                        <p:attrNameLst>
                                          <p:attrName>fill.type</p:attrName>
                                        </p:attrNameLst>
                                      </p:cBhvr>
                                      <p:to>
                                        <p:strVal val="solid"/>
                                      </p:to>
                                    </p:set>
                                    <p:set>
                                      <p:cBhvr>
                                        <p:cTn id="135" dur="500" fill="hold"/>
                                        <p:tgtEl>
                                          <p:spTgt spid="5">
                                            <p:txEl>
                                              <p:pRg st="5" end="5"/>
                                            </p:txEl>
                                          </p:spTgt>
                                        </p:tgtEl>
                                        <p:attrNameLst>
                                          <p:attrName>fill.on</p:attrName>
                                        </p:attrNameLst>
                                      </p:cBhvr>
                                      <p:to>
                                        <p:strVal val="true"/>
                                      </p:to>
                                    </p:set>
                                  </p:childTnLst>
                                </p:cTn>
                              </p:par>
                            </p:childTnLst>
                          </p:cTn>
                        </p:par>
                      </p:childTnLst>
                    </p:cTn>
                  </p:par>
                  <p:par>
                    <p:cTn id="136" fill="hold">
                      <p:stCondLst>
                        <p:cond delay="indefinite"/>
                      </p:stCondLst>
                      <p:childTnLst>
                        <p:par>
                          <p:cTn id="137" fill="hold">
                            <p:stCondLst>
                              <p:cond delay="0"/>
                            </p:stCondLst>
                            <p:childTnLst>
                              <p:par>
                                <p:cTn id="138" presetID="19" presetClass="emph" presetSubtype="0" fill="hold" grpId="0" nodeType="clickEffect">
                                  <p:stCondLst>
                                    <p:cond delay="0"/>
                                  </p:stCondLst>
                                  <p:childTnLst>
                                    <p:animClr clrSpc="rgb" dir="cw">
                                      <p:cBhvr override="childStyle">
                                        <p:cTn id="139" dur="500" fill="hold"/>
                                        <p:tgtEl>
                                          <p:spTgt spid="5">
                                            <p:txEl>
                                              <p:pRg st="6" end="6"/>
                                            </p:txEl>
                                          </p:spTgt>
                                        </p:tgtEl>
                                        <p:attrNameLst>
                                          <p:attrName>style.color</p:attrName>
                                        </p:attrNameLst>
                                      </p:cBhvr>
                                      <p:to>
                                        <a:schemeClr val="accent2"/>
                                      </p:to>
                                    </p:animClr>
                                    <p:animClr clrSpc="rgb" dir="cw">
                                      <p:cBhvr>
                                        <p:cTn id="140" dur="500" fill="hold"/>
                                        <p:tgtEl>
                                          <p:spTgt spid="5">
                                            <p:txEl>
                                              <p:pRg st="6" end="6"/>
                                            </p:txEl>
                                          </p:spTgt>
                                        </p:tgtEl>
                                        <p:attrNameLst>
                                          <p:attrName>fillcolor</p:attrName>
                                        </p:attrNameLst>
                                      </p:cBhvr>
                                      <p:to>
                                        <a:schemeClr val="accent2"/>
                                      </p:to>
                                    </p:animClr>
                                    <p:set>
                                      <p:cBhvr>
                                        <p:cTn id="141" dur="500" fill="hold"/>
                                        <p:tgtEl>
                                          <p:spTgt spid="5">
                                            <p:txEl>
                                              <p:pRg st="6" end="6"/>
                                            </p:txEl>
                                          </p:spTgt>
                                        </p:tgtEl>
                                        <p:attrNameLst>
                                          <p:attrName>fill.type</p:attrName>
                                        </p:attrNameLst>
                                      </p:cBhvr>
                                      <p:to>
                                        <p:strVal val="solid"/>
                                      </p:to>
                                    </p:set>
                                    <p:set>
                                      <p:cBhvr>
                                        <p:cTn id="142" dur="500" fill="hold"/>
                                        <p:tgtEl>
                                          <p:spTgt spid="5">
                                            <p:txEl>
                                              <p:pRg st="6" end="6"/>
                                            </p:txEl>
                                          </p:spTgt>
                                        </p:tgtEl>
                                        <p:attrNameLst>
                                          <p:attrName>fill.on</p:attrName>
                                        </p:attrNameLst>
                                      </p:cBhvr>
                                      <p:to>
                                        <p:strVal val="true"/>
                                      </p:to>
                                    </p:set>
                                  </p:childTnLst>
                                </p:cTn>
                              </p:par>
                            </p:childTnLst>
                          </p:cTn>
                        </p:par>
                      </p:childTnLst>
                    </p:cTn>
                  </p:par>
                  <p:par>
                    <p:cTn id="143" fill="hold">
                      <p:stCondLst>
                        <p:cond delay="indefinite"/>
                      </p:stCondLst>
                      <p:childTnLst>
                        <p:par>
                          <p:cTn id="144" fill="hold">
                            <p:stCondLst>
                              <p:cond delay="0"/>
                            </p:stCondLst>
                            <p:childTnLst>
                              <p:par>
                                <p:cTn id="145" presetID="19" presetClass="emph" presetSubtype="0" fill="hold" grpId="0" nodeType="clickEffect">
                                  <p:stCondLst>
                                    <p:cond delay="0"/>
                                  </p:stCondLst>
                                  <p:childTnLst>
                                    <p:animClr clrSpc="rgb" dir="cw">
                                      <p:cBhvr override="childStyle">
                                        <p:cTn id="146" dur="500" fill="hold"/>
                                        <p:tgtEl>
                                          <p:spTgt spid="5">
                                            <p:txEl>
                                              <p:pRg st="7" end="7"/>
                                            </p:txEl>
                                          </p:spTgt>
                                        </p:tgtEl>
                                        <p:attrNameLst>
                                          <p:attrName>style.color</p:attrName>
                                        </p:attrNameLst>
                                      </p:cBhvr>
                                      <p:to>
                                        <a:schemeClr val="accent2"/>
                                      </p:to>
                                    </p:animClr>
                                    <p:animClr clrSpc="rgb" dir="cw">
                                      <p:cBhvr>
                                        <p:cTn id="147" dur="500" fill="hold"/>
                                        <p:tgtEl>
                                          <p:spTgt spid="5">
                                            <p:txEl>
                                              <p:pRg st="7" end="7"/>
                                            </p:txEl>
                                          </p:spTgt>
                                        </p:tgtEl>
                                        <p:attrNameLst>
                                          <p:attrName>fillcolor</p:attrName>
                                        </p:attrNameLst>
                                      </p:cBhvr>
                                      <p:to>
                                        <a:schemeClr val="accent2"/>
                                      </p:to>
                                    </p:animClr>
                                    <p:set>
                                      <p:cBhvr>
                                        <p:cTn id="148" dur="500" fill="hold"/>
                                        <p:tgtEl>
                                          <p:spTgt spid="5">
                                            <p:txEl>
                                              <p:pRg st="7" end="7"/>
                                            </p:txEl>
                                          </p:spTgt>
                                        </p:tgtEl>
                                        <p:attrNameLst>
                                          <p:attrName>fill.type</p:attrName>
                                        </p:attrNameLst>
                                      </p:cBhvr>
                                      <p:to>
                                        <p:strVal val="solid"/>
                                      </p:to>
                                    </p:set>
                                    <p:set>
                                      <p:cBhvr>
                                        <p:cTn id="149" dur="500" fill="hold"/>
                                        <p:tgtEl>
                                          <p:spTgt spid="5">
                                            <p:txEl>
                                              <p:pRg st="7" end="7"/>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Budget powerpt.4 20102.png"/>
          <p:cNvPicPr>
            <a:picLocks noChangeAspect="1"/>
          </p:cNvPicPr>
          <p:nvPr/>
        </p:nvPicPr>
        <p:blipFill>
          <a:blip r:embed="rId2" cstate="print"/>
          <a:stretch>
            <a:fillRect/>
          </a:stretch>
        </p:blipFill>
        <p:spPr>
          <a:xfrm rot="10800000">
            <a:off x="0" y="0"/>
            <a:ext cx="9144000" cy="6858000"/>
          </a:xfrm>
          <a:prstGeom prst="rect">
            <a:avLst/>
          </a:prstGeom>
        </p:spPr>
      </p:pic>
      <p:sp>
        <p:nvSpPr>
          <p:cNvPr id="10" name="Title 9">
            <a:extLst>
              <a:ext uri="{FF2B5EF4-FFF2-40B4-BE49-F238E27FC236}">
                <a16:creationId xmlns:a16="http://schemas.microsoft.com/office/drawing/2014/main" id="{F63B9CB3-5F03-412E-B2EF-A9F240FF0CFB}"/>
              </a:ext>
            </a:extLst>
          </p:cNvPr>
          <p:cNvSpPr>
            <a:spLocks noGrp="1"/>
          </p:cNvSpPr>
          <p:nvPr>
            <p:ph type="title"/>
          </p:nvPr>
        </p:nvSpPr>
        <p:spPr/>
        <p:txBody>
          <a:bodyPr>
            <a:normAutofit fontScale="90000"/>
          </a:bodyPr>
          <a:lstStyle/>
          <a:p>
            <a:r>
              <a:rPr lang="en-US" dirty="0"/>
              <a:t>Distinguish Abuse from Accidental Injury</a:t>
            </a:r>
          </a:p>
        </p:txBody>
      </p:sp>
      <p:sp>
        <p:nvSpPr>
          <p:cNvPr id="4" name="Content Placeholder 3">
            <a:extLst>
              <a:ext uri="{FF2B5EF4-FFF2-40B4-BE49-F238E27FC236}">
                <a16:creationId xmlns:a16="http://schemas.microsoft.com/office/drawing/2014/main" id="{DCFB7917-10E3-4C37-92A4-ECB5DB7D4FED}"/>
              </a:ext>
            </a:extLst>
          </p:cNvPr>
          <p:cNvSpPr>
            <a:spLocks noGrp="1"/>
          </p:cNvSpPr>
          <p:nvPr>
            <p:ph idx="1"/>
          </p:nvPr>
        </p:nvSpPr>
        <p:spPr/>
        <p:txBody>
          <a:bodyPr/>
          <a:lstStyle/>
          <a:p>
            <a:pPr>
              <a:buFontTx/>
              <a:buNone/>
            </a:pPr>
            <a:r>
              <a:rPr lang="en-US" dirty="0"/>
              <a:t>	                      Things to consider…….</a:t>
            </a:r>
          </a:p>
          <a:p>
            <a:pPr lvl="1">
              <a:buFont typeface="Wingdings" pitchFamily="2" charset="2"/>
              <a:buChar char="Ø"/>
            </a:pPr>
            <a:r>
              <a:rPr lang="en-US" dirty="0"/>
              <a:t>Location of the injury,</a:t>
            </a:r>
          </a:p>
          <a:p>
            <a:pPr lvl="1">
              <a:buFont typeface="Wingdings" pitchFamily="2" charset="2"/>
              <a:buChar char="Ø"/>
            </a:pPr>
            <a:r>
              <a:rPr lang="en-US" dirty="0"/>
              <a:t>Number and frequency of injuries,</a:t>
            </a:r>
          </a:p>
          <a:p>
            <a:pPr lvl="1">
              <a:buFont typeface="Wingdings" pitchFamily="2" charset="2"/>
              <a:buChar char="Ø"/>
            </a:pPr>
            <a:r>
              <a:rPr lang="en-US" dirty="0"/>
              <a:t>Size and shape of injury,</a:t>
            </a:r>
          </a:p>
          <a:p>
            <a:pPr lvl="1">
              <a:buFont typeface="Wingdings" pitchFamily="2" charset="2"/>
              <a:buChar char="Ø"/>
            </a:pPr>
            <a:r>
              <a:rPr lang="en-US" dirty="0"/>
              <a:t>Description of how the injury occurred,</a:t>
            </a:r>
          </a:p>
          <a:p>
            <a:pPr lvl="1">
              <a:buFont typeface="Wingdings" pitchFamily="2" charset="2"/>
              <a:buChar char="Ø"/>
            </a:pPr>
            <a:r>
              <a:rPr lang="en-US" dirty="0"/>
              <a:t>Consistency of the injury with the person’s, developmental capability.</a:t>
            </a:r>
          </a:p>
          <a:p>
            <a:endParaRPr lang="en-US" dirty="0"/>
          </a:p>
        </p:txBody>
      </p:sp>
      <p:sp>
        <p:nvSpPr>
          <p:cNvPr id="3" name="Slide Number Placeholder 2">
            <a:extLst>
              <a:ext uri="{FF2B5EF4-FFF2-40B4-BE49-F238E27FC236}">
                <a16:creationId xmlns:a16="http://schemas.microsoft.com/office/drawing/2014/main" id="{719B1E64-8CE3-4656-B48F-AA32C2D121D1}"/>
              </a:ext>
            </a:extLst>
          </p:cNvPr>
          <p:cNvSpPr>
            <a:spLocks noGrp="1"/>
          </p:cNvSpPr>
          <p:nvPr>
            <p:ph type="sldNum" sz="quarter" idx="12"/>
          </p:nvPr>
        </p:nvSpPr>
        <p:spPr/>
        <p:txBody>
          <a:bodyPr/>
          <a:lstStyle/>
          <a:p>
            <a:fld id="{B03C26E2-E557-4859-B8F1-F01B8D819792}" type="slidenum">
              <a:rPr lang="en-US" smtClean="0"/>
              <a:pPr/>
              <a:t>37</a:t>
            </a:fld>
            <a:endParaRPr lang="en-US"/>
          </a:p>
        </p:txBody>
      </p:sp>
      <p:pic>
        <p:nvPicPr>
          <p:cNvPr id="6" name="Picture 5">
            <a:extLst>
              <a:ext uri="{FF2B5EF4-FFF2-40B4-BE49-F238E27FC236}">
                <a16:creationId xmlns:a16="http://schemas.microsoft.com/office/drawing/2014/main" id="{BF3B9215-98EB-4002-8FB6-99EE2D00E8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4722909"/>
            <a:ext cx="2819400" cy="1769173"/>
          </a:xfrm>
          <a:prstGeom prst="rect">
            <a:avLst/>
          </a:prstGeom>
        </p:spPr>
      </p:pic>
    </p:spTree>
    <p:extLst>
      <p:ext uri="{BB962C8B-B14F-4D97-AF65-F5344CB8AC3E}">
        <p14:creationId xmlns:p14="http://schemas.microsoft.com/office/powerpoint/2010/main" val="155772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1000"/>
                                        <p:tgtEl>
                                          <p:spTgt spid="4">
                                            <p:txEl>
                                              <p:pRg st="2" end="2"/>
                                            </p:txEl>
                                          </p:spTgt>
                                        </p:tgtEl>
                                      </p:cBhvr>
                                    </p:animEffect>
                                    <p:anim calcmode="lin" valueType="num">
                                      <p:cBhvr>
                                        <p:cTn id="1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1000"/>
                                        <p:tgtEl>
                                          <p:spTgt spid="4">
                                            <p:txEl>
                                              <p:pRg st="3" end="3"/>
                                            </p:txEl>
                                          </p:spTgt>
                                        </p:tgtEl>
                                      </p:cBhvr>
                                    </p:animEffect>
                                    <p:anim calcmode="lin" valueType="num">
                                      <p:cBhvr>
                                        <p:cTn id="1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1000"/>
                                        <p:tgtEl>
                                          <p:spTgt spid="4">
                                            <p:txEl>
                                              <p:pRg st="4" end="4"/>
                                            </p:txEl>
                                          </p:spTgt>
                                        </p:tgtEl>
                                      </p:cBhvr>
                                    </p:animEffect>
                                    <p:anim calcmode="lin" valueType="num">
                                      <p:cBhvr>
                                        <p:cTn id="2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1000"/>
                                        <p:tgtEl>
                                          <p:spTgt spid="4">
                                            <p:txEl>
                                              <p:pRg st="5" end="5"/>
                                            </p:txEl>
                                          </p:spTgt>
                                        </p:tgtEl>
                                      </p:cBhvr>
                                    </p:animEffect>
                                    <p:anim calcmode="lin" valueType="num">
                                      <p:cBhvr>
                                        <p:cTn id="28"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Budget powerpt.4 20102.png"/>
          <p:cNvPicPr>
            <a:picLocks noChangeAspect="1"/>
          </p:cNvPicPr>
          <p:nvPr/>
        </p:nvPicPr>
        <p:blipFill>
          <a:blip r:embed="rId2" cstate="print"/>
          <a:stretch>
            <a:fillRect/>
          </a:stretch>
        </p:blipFill>
        <p:spPr>
          <a:xfrm rot="10800000">
            <a:off x="0" y="0"/>
            <a:ext cx="9144000" cy="6858000"/>
          </a:xfrm>
          <a:prstGeom prst="rect">
            <a:avLst/>
          </a:prstGeom>
        </p:spPr>
      </p:pic>
      <p:sp>
        <p:nvSpPr>
          <p:cNvPr id="10" name="Title 9">
            <a:extLst>
              <a:ext uri="{FF2B5EF4-FFF2-40B4-BE49-F238E27FC236}">
                <a16:creationId xmlns:a16="http://schemas.microsoft.com/office/drawing/2014/main" id="{F63B9CB3-5F03-412E-B2EF-A9F240FF0CFB}"/>
              </a:ext>
            </a:extLst>
          </p:cNvPr>
          <p:cNvSpPr>
            <a:spLocks noGrp="1"/>
          </p:cNvSpPr>
          <p:nvPr>
            <p:ph type="title"/>
          </p:nvPr>
        </p:nvSpPr>
        <p:spPr>
          <a:xfrm>
            <a:off x="457200" y="273050"/>
            <a:ext cx="8305800" cy="1162050"/>
          </a:xfrm>
        </p:spPr>
        <p:txBody>
          <a:bodyPr>
            <a:normAutofit/>
          </a:bodyPr>
          <a:lstStyle/>
          <a:p>
            <a:r>
              <a:rPr lang="en-US" sz="2400" dirty="0"/>
              <a:t>Factors That Make it Hard to Recognize Abuse, Neglect and Exploitation</a:t>
            </a:r>
          </a:p>
        </p:txBody>
      </p:sp>
      <p:pic>
        <p:nvPicPr>
          <p:cNvPr id="11" name="Content Placeholder 10">
            <a:extLst>
              <a:ext uri="{FF2B5EF4-FFF2-40B4-BE49-F238E27FC236}">
                <a16:creationId xmlns:a16="http://schemas.microsoft.com/office/drawing/2014/main" id="{C06FEB54-6335-44BA-98F7-1081B44ED487}"/>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553712" y="3471598"/>
            <a:ext cx="4133088" cy="2738990"/>
          </a:xfrm>
        </p:spPr>
      </p:pic>
      <p:sp>
        <p:nvSpPr>
          <p:cNvPr id="6" name="Text Placeholder 5">
            <a:extLst>
              <a:ext uri="{FF2B5EF4-FFF2-40B4-BE49-F238E27FC236}">
                <a16:creationId xmlns:a16="http://schemas.microsoft.com/office/drawing/2014/main" id="{4F80954D-57FA-45B7-BE89-DDB7684CCCAF}"/>
              </a:ext>
            </a:extLst>
          </p:cNvPr>
          <p:cNvSpPr>
            <a:spLocks noGrp="1"/>
          </p:cNvSpPr>
          <p:nvPr>
            <p:ph type="body" sz="half" idx="2"/>
          </p:nvPr>
        </p:nvSpPr>
        <p:spPr>
          <a:xfrm>
            <a:off x="457200" y="1435100"/>
            <a:ext cx="4096512" cy="4691063"/>
          </a:xfrm>
        </p:spPr>
        <p:txBody>
          <a:bodyPr/>
          <a:lstStyle/>
          <a:p>
            <a:pPr marL="285750" indent="-285750">
              <a:buFont typeface="Arial" panose="020B0604020202020204" pitchFamily="34" charset="0"/>
              <a:buChar char="•"/>
            </a:pPr>
            <a:r>
              <a:rPr lang="en-US" dirty="0"/>
              <a:t>Victim does not recognize abuse, neglect, or exploitation,</a:t>
            </a:r>
          </a:p>
          <a:p>
            <a:endParaRPr lang="en-US" dirty="0"/>
          </a:p>
          <a:p>
            <a:pPr marL="285750" indent="-285750">
              <a:buFont typeface="Arial" panose="020B0604020202020204" pitchFamily="34" charset="0"/>
              <a:buChar char="•"/>
            </a:pPr>
            <a:r>
              <a:rPr lang="en-US" dirty="0"/>
              <a:t>Communication challenges (which prevent both disclosure of the event and resulting problems),</a:t>
            </a:r>
          </a:p>
          <a:p>
            <a:endParaRPr lang="en-US" dirty="0"/>
          </a:p>
          <a:p>
            <a:pPr marL="285750" indent="-285750">
              <a:buFont typeface="Arial" panose="020B0604020202020204" pitchFamily="34" charset="0"/>
              <a:buChar char="•"/>
            </a:pPr>
            <a:r>
              <a:rPr lang="en-US" dirty="0"/>
              <a:t>Self-abusive behaviors,</a:t>
            </a:r>
          </a:p>
          <a:p>
            <a:endParaRPr lang="en-US" dirty="0"/>
          </a:p>
          <a:p>
            <a:pPr marL="285750" indent="-285750">
              <a:buFont typeface="Arial" panose="020B0604020202020204" pitchFamily="34" charset="0"/>
              <a:buChar char="•"/>
            </a:pPr>
            <a:r>
              <a:rPr lang="en-US" dirty="0"/>
              <a:t>Some symptoms may be interpreted as behavioral problems or traits of their disability.</a:t>
            </a:r>
          </a:p>
          <a:p>
            <a:pPr marL="285750" indent="-285750">
              <a:buFont typeface="Arial" panose="020B0604020202020204" pitchFamily="34" charset="0"/>
              <a:buChar char="•"/>
            </a:pPr>
            <a:endParaRPr lang="en-US" dirty="0"/>
          </a:p>
          <a:p>
            <a:r>
              <a:rPr lang="en-US" dirty="0"/>
              <a:t>THERE IS NO UNIVERSAL RESPONSE TO ABUSE, NEGLECT, OR EXPLOITATION. EVERY INDIVIDUAL RESPONDS DIFFERENTLY, AND IN SOME CASES THERE MAY BE NO OUTWARD SIGNS AT ALL. </a:t>
            </a:r>
          </a:p>
        </p:txBody>
      </p:sp>
      <p:sp>
        <p:nvSpPr>
          <p:cNvPr id="3" name="Slide Number Placeholder 2">
            <a:extLst>
              <a:ext uri="{FF2B5EF4-FFF2-40B4-BE49-F238E27FC236}">
                <a16:creationId xmlns:a16="http://schemas.microsoft.com/office/drawing/2014/main" id="{92713714-5E2B-449E-A94C-BB5A50A65354}"/>
              </a:ext>
            </a:extLst>
          </p:cNvPr>
          <p:cNvSpPr>
            <a:spLocks noGrp="1"/>
          </p:cNvSpPr>
          <p:nvPr>
            <p:ph type="sldNum" sz="quarter" idx="12"/>
          </p:nvPr>
        </p:nvSpPr>
        <p:spPr/>
        <p:txBody>
          <a:bodyPr/>
          <a:lstStyle/>
          <a:p>
            <a:fld id="{B03C26E2-E557-4859-B8F1-F01B8D819792}" type="slidenum">
              <a:rPr lang="en-US" smtClean="0"/>
              <a:pPr/>
              <a:t>38</a:t>
            </a:fld>
            <a:endParaRPr lang="en-US"/>
          </a:p>
        </p:txBody>
      </p:sp>
    </p:spTree>
    <p:extLst>
      <p:ext uri="{BB962C8B-B14F-4D97-AF65-F5344CB8AC3E}">
        <p14:creationId xmlns:p14="http://schemas.microsoft.com/office/powerpoint/2010/main" val="333500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circle(in)">
                                      <p:cBhvr>
                                        <p:cTn id="12" dur="20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circle(in)">
                                      <p:cBhvr>
                                        <p:cTn id="17" dur="20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circle(in)">
                                      <p:cBhvr>
                                        <p:cTn id="22" dur="2000"/>
                                        <p:tgtEl>
                                          <p:spTgt spid="6">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animEffect transition="in" filter="circle(in)">
                                      <p:cBhvr>
                                        <p:cTn id="27" dur="20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Budget powerpt.4 20102.png"/>
          <p:cNvPicPr>
            <a:picLocks noChangeAspect="1"/>
          </p:cNvPicPr>
          <p:nvPr/>
        </p:nvPicPr>
        <p:blipFill>
          <a:blip r:embed="rId2" cstate="print"/>
          <a:stretch>
            <a:fillRect/>
          </a:stretch>
        </p:blipFill>
        <p:spPr>
          <a:xfrm rot="10800000">
            <a:off x="0" y="0"/>
            <a:ext cx="9144000" cy="6858000"/>
          </a:xfrm>
          <a:prstGeom prst="rect">
            <a:avLst/>
          </a:prstGeom>
        </p:spPr>
      </p:pic>
      <p:sp>
        <p:nvSpPr>
          <p:cNvPr id="10" name="Title 9">
            <a:extLst>
              <a:ext uri="{FF2B5EF4-FFF2-40B4-BE49-F238E27FC236}">
                <a16:creationId xmlns:a16="http://schemas.microsoft.com/office/drawing/2014/main" id="{F63B9CB3-5F03-412E-B2EF-A9F240FF0CFB}"/>
              </a:ext>
            </a:extLst>
          </p:cNvPr>
          <p:cNvSpPr>
            <a:spLocks noGrp="1"/>
          </p:cNvSpPr>
          <p:nvPr>
            <p:ph type="title"/>
          </p:nvPr>
        </p:nvSpPr>
        <p:spPr/>
        <p:txBody>
          <a:bodyPr>
            <a:normAutofit fontScale="90000"/>
          </a:bodyPr>
          <a:lstStyle/>
          <a:p>
            <a:r>
              <a:rPr lang="en-US" dirty="0"/>
              <a:t>Conditions that may look like Abuse or Neglect</a:t>
            </a:r>
          </a:p>
        </p:txBody>
      </p:sp>
      <p:sp>
        <p:nvSpPr>
          <p:cNvPr id="3" name="Content Placeholder 2">
            <a:extLst>
              <a:ext uri="{FF2B5EF4-FFF2-40B4-BE49-F238E27FC236}">
                <a16:creationId xmlns:a16="http://schemas.microsoft.com/office/drawing/2014/main" id="{122ECF70-F52C-42EB-B86B-CC1B361C2458}"/>
              </a:ext>
            </a:extLst>
          </p:cNvPr>
          <p:cNvSpPr>
            <a:spLocks noGrp="1"/>
          </p:cNvSpPr>
          <p:nvPr>
            <p:ph sz="half" idx="1"/>
          </p:nvPr>
        </p:nvSpPr>
        <p:spPr/>
        <p:txBody>
          <a:bodyPr>
            <a:normAutofit fontScale="92500" lnSpcReduction="20000"/>
          </a:bodyPr>
          <a:lstStyle/>
          <a:p>
            <a:r>
              <a:rPr lang="en-US" dirty="0"/>
              <a:t>Injuries due to falls,</a:t>
            </a:r>
          </a:p>
          <a:p>
            <a:r>
              <a:rPr lang="en-US" dirty="0"/>
              <a:t>Sensory impairments,</a:t>
            </a:r>
          </a:p>
          <a:p>
            <a:r>
              <a:rPr lang="en-US" dirty="0"/>
              <a:t>Skin breakdown from appliances or orthopedic equipment,</a:t>
            </a:r>
          </a:p>
          <a:p>
            <a:r>
              <a:rPr lang="en-US" dirty="0"/>
              <a:t>Self injurious behavior (SIB),</a:t>
            </a:r>
          </a:p>
          <a:p>
            <a:r>
              <a:rPr lang="en-US" dirty="0"/>
              <a:t>Poor growth and failure to thrive,</a:t>
            </a:r>
          </a:p>
          <a:p>
            <a:r>
              <a:rPr lang="en-US" dirty="0"/>
              <a:t>Bruises from taking certain medications (such as blood thinners),</a:t>
            </a:r>
          </a:p>
        </p:txBody>
      </p:sp>
      <p:sp>
        <p:nvSpPr>
          <p:cNvPr id="4" name="Content Placeholder 3">
            <a:extLst>
              <a:ext uri="{FF2B5EF4-FFF2-40B4-BE49-F238E27FC236}">
                <a16:creationId xmlns:a16="http://schemas.microsoft.com/office/drawing/2014/main" id="{734712A6-F60C-41FA-B6BD-896656ADF3D3}"/>
              </a:ext>
            </a:extLst>
          </p:cNvPr>
          <p:cNvSpPr>
            <a:spLocks noGrp="1"/>
          </p:cNvSpPr>
          <p:nvPr>
            <p:ph sz="half" idx="2"/>
          </p:nvPr>
        </p:nvSpPr>
        <p:spPr/>
        <p:txBody>
          <a:bodyPr>
            <a:normAutofit fontScale="92500" lnSpcReduction="20000"/>
          </a:bodyPr>
          <a:lstStyle/>
          <a:p>
            <a:r>
              <a:rPr lang="en-US" dirty="0"/>
              <a:t>Mongolian spots,</a:t>
            </a:r>
          </a:p>
          <a:p>
            <a:r>
              <a:rPr lang="en-US" dirty="0"/>
              <a:t>Sensory integration problems.</a:t>
            </a:r>
          </a:p>
          <a:p>
            <a:endParaRPr lang="en-US" dirty="0"/>
          </a:p>
          <a:p>
            <a:endParaRPr lang="en-US" dirty="0"/>
          </a:p>
        </p:txBody>
      </p:sp>
      <p:pic>
        <p:nvPicPr>
          <p:cNvPr id="6" name="Picture 5">
            <a:extLst>
              <a:ext uri="{FF2B5EF4-FFF2-40B4-BE49-F238E27FC236}">
                <a16:creationId xmlns:a16="http://schemas.microsoft.com/office/drawing/2014/main" id="{9CFDD3CF-3A66-4780-A6E9-86928B5E05F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899682" y="3390900"/>
            <a:ext cx="3778949" cy="2171700"/>
          </a:xfrm>
          <a:prstGeom prst="rect">
            <a:avLst/>
          </a:prstGeom>
        </p:spPr>
      </p:pic>
      <p:sp>
        <p:nvSpPr>
          <p:cNvPr id="5" name="Slide Number Placeholder 4">
            <a:extLst>
              <a:ext uri="{FF2B5EF4-FFF2-40B4-BE49-F238E27FC236}">
                <a16:creationId xmlns:a16="http://schemas.microsoft.com/office/drawing/2014/main" id="{4EC3F87E-A505-48F8-8929-707692103B61}"/>
              </a:ext>
            </a:extLst>
          </p:cNvPr>
          <p:cNvSpPr>
            <a:spLocks noGrp="1"/>
          </p:cNvSpPr>
          <p:nvPr>
            <p:ph type="sldNum" sz="quarter" idx="12"/>
          </p:nvPr>
        </p:nvSpPr>
        <p:spPr/>
        <p:txBody>
          <a:bodyPr/>
          <a:lstStyle/>
          <a:p>
            <a:fld id="{B03C26E2-E557-4859-B8F1-F01B8D819792}" type="slidenum">
              <a:rPr lang="en-US" smtClean="0"/>
              <a:pPr/>
              <a:t>39</a:t>
            </a:fld>
            <a:endParaRPr lang="en-US"/>
          </a:p>
        </p:txBody>
      </p:sp>
    </p:spTree>
    <p:extLst>
      <p:ext uri="{BB962C8B-B14F-4D97-AF65-F5344CB8AC3E}">
        <p14:creationId xmlns:p14="http://schemas.microsoft.com/office/powerpoint/2010/main" val="273283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ircle(in)">
                                      <p:cBhvr>
                                        <p:cTn id="10" dur="2000"/>
                                        <p:tgtEl>
                                          <p:spTgt spid="3">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ircle(in)">
                                      <p:cBhvr>
                                        <p:cTn id="13" dur="2000"/>
                                        <p:tgtEl>
                                          <p:spTgt spid="3">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circle(in)">
                                      <p:cBhvr>
                                        <p:cTn id="16" dur="2000"/>
                                        <p:tgtEl>
                                          <p:spTgt spid="3">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circle(in)">
                                      <p:cBhvr>
                                        <p:cTn id="19" dur="2000"/>
                                        <p:tgtEl>
                                          <p:spTgt spid="3">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ircle(in)">
                                      <p:cBhvr>
                                        <p:cTn id="22" dur="20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circle(in)">
                                      <p:cBhvr>
                                        <p:cTn id="27" dur="2000"/>
                                        <p:tgtEl>
                                          <p:spTgt spid="4">
                                            <p:txEl>
                                              <p:pRg st="0" end="0"/>
                                            </p:txEl>
                                          </p:spTgt>
                                        </p:tgtEl>
                                      </p:cBhvr>
                                    </p:animEffect>
                                  </p:childTnLst>
                                </p:cTn>
                              </p:par>
                              <p:par>
                                <p:cTn id="28" presetID="6" presetClass="entr" presetSubtype="16" fill="hold" nodeType="with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circle(in)">
                                      <p:cBhvr>
                                        <p:cTn id="30"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Budget powerpt.4 20102.png"/>
          <p:cNvPicPr>
            <a:picLocks noChangeAspect="1"/>
          </p:cNvPicPr>
          <p:nvPr/>
        </p:nvPicPr>
        <p:blipFill>
          <a:blip r:embed="rId2" cstate="print"/>
          <a:stretch>
            <a:fillRect/>
          </a:stretch>
        </p:blipFill>
        <p:spPr>
          <a:xfrm rot="10800000">
            <a:off x="0" y="0"/>
            <a:ext cx="9144000" cy="6858000"/>
          </a:xfrm>
          <a:prstGeom prst="rect">
            <a:avLst/>
          </a:prstGeom>
        </p:spPr>
      </p:pic>
      <p:sp>
        <p:nvSpPr>
          <p:cNvPr id="3" name="Title 2">
            <a:extLst>
              <a:ext uri="{FF2B5EF4-FFF2-40B4-BE49-F238E27FC236}">
                <a16:creationId xmlns:a16="http://schemas.microsoft.com/office/drawing/2014/main" id="{3F24F5CC-F5BB-4AE3-942C-231FB0D27958}"/>
              </a:ext>
            </a:extLst>
          </p:cNvPr>
          <p:cNvSpPr>
            <a:spLocks noGrp="1"/>
          </p:cNvSpPr>
          <p:nvPr>
            <p:ph type="title"/>
          </p:nvPr>
        </p:nvSpPr>
        <p:spPr/>
        <p:txBody>
          <a:bodyPr>
            <a:normAutofit fontScale="90000"/>
          </a:bodyPr>
          <a:lstStyle/>
          <a:p>
            <a:r>
              <a:rPr lang="en-US" sz="3600" dirty="0"/>
              <a:t>39.001 Proceedings Relating to Children</a:t>
            </a:r>
            <a:br>
              <a:rPr lang="en-US" dirty="0"/>
            </a:br>
            <a:endParaRPr lang="en-US" dirty="0"/>
          </a:p>
        </p:txBody>
      </p:sp>
      <p:sp>
        <p:nvSpPr>
          <p:cNvPr id="4" name="Content Placeholder 3">
            <a:extLst>
              <a:ext uri="{FF2B5EF4-FFF2-40B4-BE49-F238E27FC236}">
                <a16:creationId xmlns:a16="http://schemas.microsoft.com/office/drawing/2014/main" id="{BAC5210C-1FCE-4A9B-BB2B-B6E263B8B1DF}"/>
              </a:ext>
            </a:extLst>
          </p:cNvPr>
          <p:cNvSpPr>
            <a:spLocks noGrp="1"/>
          </p:cNvSpPr>
          <p:nvPr>
            <p:ph sz="half" idx="1"/>
          </p:nvPr>
        </p:nvSpPr>
        <p:spPr/>
        <p:txBody>
          <a:bodyPr>
            <a:normAutofit fontScale="85000" lnSpcReduction="10000"/>
          </a:bodyPr>
          <a:lstStyle/>
          <a:p>
            <a:r>
              <a:rPr lang="en-US" dirty="0">
                <a:latin typeface="+mj-lt"/>
                <a:cs typeface="Arial" panose="020B0604020202020204" pitchFamily="34" charset="0"/>
              </a:rPr>
              <a:t>To provide the care, safety, and protection of children in an environment that fosters healthy social, emotional, intellectual, and physical development; ensure secure and safe custody; to promote the health and well-being of all children under the state’s care; and to prevent the occurrence of child abuse, neglect, and abandonment. </a:t>
            </a:r>
          </a:p>
          <a:p>
            <a:endParaRPr lang="en-US" dirty="0"/>
          </a:p>
        </p:txBody>
      </p:sp>
      <p:pic>
        <p:nvPicPr>
          <p:cNvPr id="7" name="Content Placeholder 6">
            <a:extLst>
              <a:ext uri="{FF2B5EF4-FFF2-40B4-BE49-F238E27FC236}">
                <a16:creationId xmlns:a16="http://schemas.microsoft.com/office/drawing/2014/main" id="{CB49488B-1EA4-46A5-80C8-F17D23255FA8}"/>
              </a:ext>
            </a:extLst>
          </p:cNvPr>
          <p:cNvPicPr>
            <a:picLocks noGrp="1" noChangeAspect="1"/>
          </p:cNvPicPr>
          <p:nvPr>
            <p:ph sz="half" idx="2"/>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648200" y="2491936"/>
            <a:ext cx="4038600" cy="2742491"/>
          </a:xfrm>
        </p:spPr>
      </p:pic>
      <p:sp>
        <p:nvSpPr>
          <p:cNvPr id="5" name="Slide Number Placeholder 4">
            <a:extLst>
              <a:ext uri="{FF2B5EF4-FFF2-40B4-BE49-F238E27FC236}">
                <a16:creationId xmlns:a16="http://schemas.microsoft.com/office/drawing/2014/main" id="{F29F44CA-285B-4295-A0C3-C1E46CDDF8F4}"/>
              </a:ext>
            </a:extLst>
          </p:cNvPr>
          <p:cNvSpPr>
            <a:spLocks noGrp="1"/>
          </p:cNvSpPr>
          <p:nvPr>
            <p:ph type="sldNum" sz="quarter" idx="12"/>
          </p:nvPr>
        </p:nvSpPr>
        <p:spPr/>
        <p:txBody>
          <a:bodyPr/>
          <a:lstStyle/>
          <a:p>
            <a:fld id="{B03C26E2-E557-4859-B8F1-F01B8D819792}" type="slidenum">
              <a:rPr lang="en-US" smtClean="0"/>
              <a:pPr/>
              <a:t>4</a:t>
            </a:fld>
            <a:endParaRPr lang="en-US"/>
          </a:p>
        </p:txBody>
      </p:sp>
    </p:spTree>
    <p:extLst>
      <p:ext uri="{BB962C8B-B14F-4D97-AF65-F5344CB8AC3E}">
        <p14:creationId xmlns:p14="http://schemas.microsoft.com/office/powerpoint/2010/main" val="1593340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erpoint2.tif"/>
          <p:cNvPicPr>
            <a:picLocks noChangeAspect="1"/>
          </p:cNvPicPr>
          <p:nvPr/>
        </p:nvPicPr>
        <p:blipFill>
          <a:blip r:embed="rId2" cstate="print"/>
          <a:stretch>
            <a:fillRect/>
          </a:stretch>
        </p:blipFill>
        <p:spPr>
          <a:xfrm>
            <a:off x="0" y="0"/>
            <a:ext cx="9144000" cy="6858000"/>
          </a:xfrm>
          <a:prstGeom prst="rect">
            <a:avLst/>
          </a:prstGeom>
        </p:spPr>
      </p:pic>
      <p:sp>
        <p:nvSpPr>
          <p:cNvPr id="3" name="Title 2">
            <a:extLst>
              <a:ext uri="{FF2B5EF4-FFF2-40B4-BE49-F238E27FC236}">
                <a16:creationId xmlns:a16="http://schemas.microsoft.com/office/drawing/2014/main" id="{ADA9E59C-BA80-4826-928B-5EA1050160B8}"/>
              </a:ext>
            </a:extLst>
          </p:cNvPr>
          <p:cNvSpPr>
            <a:spLocks noGrp="1"/>
          </p:cNvSpPr>
          <p:nvPr>
            <p:ph type="ctrTitle"/>
          </p:nvPr>
        </p:nvSpPr>
        <p:spPr/>
        <p:txBody>
          <a:bodyPr/>
          <a:lstStyle/>
          <a:p>
            <a:r>
              <a:rPr lang="en-US" dirty="0"/>
              <a:t>Prevention Methods</a:t>
            </a:r>
          </a:p>
        </p:txBody>
      </p:sp>
      <p:sp>
        <p:nvSpPr>
          <p:cNvPr id="4" name="Subtitle 3">
            <a:extLst>
              <a:ext uri="{FF2B5EF4-FFF2-40B4-BE49-F238E27FC236}">
                <a16:creationId xmlns:a16="http://schemas.microsoft.com/office/drawing/2014/main" id="{6FB23C1C-F6A8-4548-8A1D-414E539EF726}"/>
              </a:ext>
            </a:extLst>
          </p:cNvPr>
          <p:cNvSpPr>
            <a:spLocks noGrp="1"/>
          </p:cNvSpPr>
          <p:nvPr>
            <p:ph type="subTitle" idx="1"/>
          </p:nvPr>
        </p:nvSpPr>
        <p:spPr>
          <a:xfrm>
            <a:off x="1371600" y="3155950"/>
            <a:ext cx="6400800" cy="1752600"/>
          </a:xfrm>
        </p:spPr>
        <p:txBody>
          <a:bodyPr/>
          <a:lstStyle/>
          <a:p>
            <a:r>
              <a:rPr lang="en-US" dirty="0"/>
              <a:t> </a:t>
            </a:r>
            <a:r>
              <a:rPr lang="en-US" dirty="0">
                <a:solidFill>
                  <a:schemeClr val="bg1"/>
                </a:solidFill>
              </a:rPr>
              <a:t>Let’s work together to prevent abuse. </a:t>
            </a:r>
          </a:p>
        </p:txBody>
      </p:sp>
      <p:sp>
        <p:nvSpPr>
          <p:cNvPr id="6" name="Slide Number Placeholder 5">
            <a:extLst>
              <a:ext uri="{FF2B5EF4-FFF2-40B4-BE49-F238E27FC236}">
                <a16:creationId xmlns:a16="http://schemas.microsoft.com/office/drawing/2014/main" id="{8D89976C-D5C1-4E12-BFB4-E5F7A96EF1B6}"/>
              </a:ext>
            </a:extLst>
          </p:cNvPr>
          <p:cNvSpPr>
            <a:spLocks noGrp="1"/>
          </p:cNvSpPr>
          <p:nvPr>
            <p:ph type="sldNum" sz="quarter" idx="12"/>
          </p:nvPr>
        </p:nvSpPr>
        <p:spPr/>
        <p:txBody>
          <a:bodyPr/>
          <a:lstStyle/>
          <a:p>
            <a:fld id="{B03C26E2-E557-4859-B8F1-F01B8D819792}" type="slidenum">
              <a:rPr lang="en-US" smtClean="0"/>
              <a:pPr/>
              <a:t>40</a:t>
            </a:fld>
            <a:endParaRPr lang="en-US"/>
          </a:p>
        </p:txBody>
      </p:sp>
      <p:pic>
        <p:nvPicPr>
          <p:cNvPr id="7" name="Picture 6">
            <a:extLst>
              <a:ext uri="{FF2B5EF4-FFF2-40B4-BE49-F238E27FC236}">
                <a16:creationId xmlns:a16="http://schemas.microsoft.com/office/drawing/2014/main" id="{9BC7D9BA-9BA1-47B6-9002-084093EFF64B}"/>
              </a:ext>
            </a:extLst>
          </p:cNvPr>
          <p:cNvPicPr/>
          <p:nvPr/>
        </p:nvPicPr>
        <p:blipFill>
          <a:blip r:embed="rId3"/>
          <a:stretch>
            <a:fillRect/>
          </a:stretch>
        </p:blipFill>
        <p:spPr>
          <a:xfrm>
            <a:off x="6248400" y="4464050"/>
            <a:ext cx="2514600" cy="1755775"/>
          </a:xfrm>
          <a:prstGeom prst="rect">
            <a:avLst/>
          </a:prstGeom>
        </p:spPr>
      </p:pic>
    </p:spTree>
    <p:extLst>
      <p:ext uri="{BB962C8B-B14F-4D97-AF65-F5344CB8AC3E}">
        <p14:creationId xmlns:p14="http://schemas.microsoft.com/office/powerpoint/2010/main" val="24974634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erpoint2.tif"/>
          <p:cNvPicPr>
            <a:picLocks noChangeAspect="1"/>
          </p:cNvPicPr>
          <p:nvPr/>
        </p:nvPicPr>
        <p:blipFill>
          <a:blip r:embed="rId4" cstate="print"/>
          <a:stretch>
            <a:fillRect/>
          </a:stretch>
        </p:blipFill>
        <p:spPr>
          <a:xfrm>
            <a:off x="-2057400" y="-5499"/>
            <a:ext cx="12801600" cy="6858000"/>
          </a:xfrm>
          <a:prstGeom prst="rect">
            <a:avLst/>
          </a:prstGeom>
        </p:spPr>
      </p:pic>
      <p:sp>
        <p:nvSpPr>
          <p:cNvPr id="7" name="Rectangle 6">
            <a:extLst>
              <a:ext uri="{FF2B5EF4-FFF2-40B4-BE49-F238E27FC236}">
                <a16:creationId xmlns:a16="http://schemas.microsoft.com/office/drawing/2014/main" id="{A7AB3848-EEFB-4811-8797-6DB368864D5D}"/>
              </a:ext>
            </a:extLst>
          </p:cNvPr>
          <p:cNvSpPr/>
          <p:nvPr/>
        </p:nvSpPr>
        <p:spPr>
          <a:xfrm>
            <a:off x="838200" y="3244334"/>
            <a:ext cx="4537866" cy="1015663"/>
          </a:xfrm>
          <a:prstGeom prst="rect">
            <a:avLst/>
          </a:prstGeom>
        </p:spPr>
        <p:txBody>
          <a:bodyPr wrap="square">
            <a:spAutoFit/>
          </a:bodyPr>
          <a:lstStyle/>
          <a:p>
            <a:endParaRPr lang="en-US" sz="36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 </a:t>
            </a:r>
          </a:p>
        </p:txBody>
      </p:sp>
      <p:sp>
        <p:nvSpPr>
          <p:cNvPr id="9" name="Title 8">
            <a:extLst>
              <a:ext uri="{FF2B5EF4-FFF2-40B4-BE49-F238E27FC236}">
                <a16:creationId xmlns:a16="http://schemas.microsoft.com/office/drawing/2014/main" id="{9FF36C4E-7A97-4FD2-950C-89771FEDD899}"/>
              </a:ext>
            </a:extLst>
          </p:cNvPr>
          <p:cNvSpPr>
            <a:spLocks noGrp="1"/>
          </p:cNvSpPr>
          <p:nvPr>
            <p:ph type="title"/>
          </p:nvPr>
        </p:nvSpPr>
        <p:spPr/>
        <p:txBody>
          <a:bodyPr>
            <a:normAutofit fontScale="90000"/>
          </a:bodyPr>
          <a:lstStyle/>
          <a:p>
            <a:br>
              <a:rPr lang="en-US" sz="4000" dirty="0"/>
            </a:br>
            <a:br>
              <a:rPr lang="en-US" sz="4000" dirty="0"/>
            </a:br>
            <a:endParaRPr lang="en-US" sz="4000" dirty="0"/>
          </a:p>
        </p:txBody>
      </p:sp>
      <p:sp>
        <p:nvSpPr>
          <p:cNvPr id="3" name="Slide Number Placeholder 2">
            <a:extLst>
              <a:ext uri="{FF2B5EF4-FFF2-40B4-BE49-F238E27FC236}">
                <a16:creationId xmlns:a16="http://schemas.microsoft.com/office/drawing/2014/main" id="{BC1911E5-3DDF-476B-8EEE-285CCB0ECDA5}"/>
              </a:ext>
            </a:extLst>
          </p:cNvPr>
          <p:cNvSpPr>
            <a:spLocks noGrp="1"/>
          </p:cNvSpPr>
          <p:nvPr>
            <p:ph type="sldNum" sz="quarter" idx="12"/>
          </p:nvPr>
        </p:nvSpPr>
        <p:spPr/>
        <p:txBody>
          <a:bodyPr/>
          <a:lstStyle/>
          <a:p>
            <a:fld id="{B03C26E2-E557-4859-B8F1-F01B8D819792}" type="slidenum">
              <a:rPr lang="en-US" smtClean="0"/>
              <a:pPr/>
              <a:t>41</a:t>
            </a:fld>
            <a:endParaRPr lang="en-US"/>
          </a:p>
        </p:txBody>
      </p:sp>
      <p:pic>
        <p:nvPicPr>
          <p:cNvPr id="4" name="Online Media 3">
            <a:hlinkClick r:id="" action="ppaction://media"/>
            <a:extLst>
              <a:ext uri="{FF2B5EF4-FFF2-40B4-BE49-F238E27FC236}">
                <a16:creationId xmlns:a16="http://schemas.microsoft.com/office/drawing/2014/main" id="{6C7ABF7B-790F-4E4D-B696-5B031EABA0B7}"/>
              </a:ext>
            </a:extLst>
          </p:cNvPr>
          <p:cNvPicPr>
            <a:picLocks noRot="1" noChangeAspect="1"/>
          </p:cNvPicPr>
          <p:nvPr>
            <a:videoFile r:link="rId1"/>
          </p:nvPr>
        </p:nvPicPr>
        <p:blipFill>
          <a:blip r:embed="rId5"/>
          <a:stretch>
            <a:fillRect/>
          </a:stretch>
        </p:blipFill>
        <p:spPr>
          <a:xfrm>
            <a:off x="-1143000" y="327581"/>
            <a:ext cx="10515600" cy="592052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cTn>
                <p:tgtEl>
                  <p:spTgt spid="4"/>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Budget powerpt.4 20102.png"/>
          <p:cNvPicPr>
            <a:picLocks noChangeAspect="1"/>
          </p:cNvPicPr>
          <p:nvPr/>
        </p:nvPicPr>
        <p:blipFill>
          <a:blip r:embed="rId2" cstate="print"/>
          <a:stretch>
            <a:fillRect/>
          </a:stretch>
        </p:blipFill>
        <p:spPr>
          <a:xfrm rot="10800000">
            <a:off x="0" y="0"/>
            <a:ext cx="9144000" cy="6858000"/>
          </a:xfrm>
          <a:prstGeom prst="rect">
            <a:avLst/>
          </a:prstGeom>
        </p:spPr>
      </p:pic>
      <p:sp>
        <p:nvSpPr>
          <p:cNvPr id="3" name="Title 2">
            <a:extLst>
              <a:ext uri="{FF2B5EF4-FFF2-40B4-BE49-F238E27FC236}">
                <a16:creationId xmlns:a16="http://schemas.microsoft.com/office/drawing/2014/main" id="{549A08E4-0CB9-4777-95FA-B60F182136C1}"/>
              </a:ext>
            </a:extLst>
          </p:cNvPr>
          <p:cNvSpPr>
            <a:spLocks noGrp="1"/>
          </p:cNvSpPr>
          <p:nvPr>
            <p:ph type="title"/>
          </p:nvPr>
        </p:nvSpPr>
        <p:spPr/>
        <p:txBody>
          <a:bodyPr/>
          <a:lstStyle/>
          <a:p>
            <a:r>
              <a:rPr lang="en-US" dirty="0"/>
              <a:t>Client Prevention Methods</a:t>
            </a:r>
          </a:p>
        </p:txBody>
      </p:sp>
      <p:sp>
        <p:nvSpPr>
          <p:cNvPr id="4" name="Content Placeholder 3">
            <a:extLst>
              <a:ext uri="{FF2B5EF4-FFF2-40B4-BE49-F238E27FC236}">
                <a16:creationId xmlns:a16="http://schemas.microsoft.com/office/drawing/2014/main" id="{8D98BE77-ADB9-4B88-ABB7-A7F4B039DA10}"/>
              </a:ext>
            </a:extLst>
          </p:cNvPr>
          <p:cNvSpPr>
            <a:spLocks noGrp="1"/>
          </p:cNvSpPr>
          <p:nvPr>
            <p:ph sz="half" idx="1"/>
          </p:nvPr>
        </p:nvSpPr>
        <p:spPr/>
        <p:txBody>
          <a:bodyPr/>
          <a:lstStyle/>
          <a:p>
            <a:r>
              <a:rPr lang="en-US" dirty="0"/>
              <a:t>Research shows that the single most effective way to prevent abuse, neglect, and exploitation is by providing education and self-protection training directly to individuals with disabilities. </a:t>
            </a:r>
          </a:p>
        </p:txBody>
      </p:sp>
      <p:pic>
        <p:nvPicPr>
          <p:cNvPr id="6" name="Picture 9" descr="MCj04347280000[1]">
            <a:extLst>
              <a:ext uri="{FF2B5EF4-FFF2-40B4-BE49-F238E27FC236}">
                <a16:creationId xmlns:a16="http://schemas.microsoft.com/office/drawing/2014/main" id="{9D64C510-8166-446C-A39A-776FBE797E22}"/>
              </a:ext>
            </a:extLst>
          </p:cNvPr>
          <p:cNvPicPr>
            <a:picLocks noGrp="1" noChangeAspect="1" noChangeArrowheads="1"/>
          </p:cNvPicPr>
          <p:nvPr>
            <p:ph sz="half" idx="2"/>
          </p:nvPr>
        </p:nvPicPr>
        <p:blipFill>
          <a:blip r:embed="rId3"/>
          <a:srcRect/>
          <a:stretch>
            <a:fillRect/>
          </a:stretch>
        </p:blipFill>
        <p:spPr>
          <a:xfrm>
            <a:off x="4861719" y="2057400"/>
            <a:ext cx="3962400" cy="3962400"/>
          </a:xfrm>
        </p:spPr>
      </p:pic>
      <p:sp>
        <p:nvSpPr>
          <p:cNvPr id="5" name="Slide Number Placeholder 4">
            <a:extLst>
              <a:ext uri="{FF2B5EF4-FFF2-40B4-BE49-F238E27FC236}">
                <a16:creationId xmlns:a16="http://schemas.microsoft.com/office/drawing/2014/main" id="{1F2ACBE6-4F05-48C7-A176-3910839756FD}"/>
              </a:ext>
            </a:extLst>
          </p:cNvPr>
          <p:cNvSpPr>
            <a:spLocks noGrp="1"/>
          </p:cNvSpPr>
          <p:nvPr>
            <p:ph type="sldNum" sz="quarter" idx="12"/>
          </p:nvPr>
        </p:nvSpPr>
        <p:spPr/>
        <p:txBody>
          <a:bodyPr/>
          <a:lstStyle/>
          <a:p>
            <a:fld id="{B03C26E2-E557-4859-B8F1-F01B8D819792}" type="slidenum">
              <a:rPr lang="en-US" smtClean="0"/>
              <a:pPr/>
              <a:t>42</a:t>
            </a:fld>
            <a:endParaRPr lang="en-US"/>
          </a:p>
        </p:txBody>
      </p:sp>
    </p:spTree>
    <p:extLst>
      <p:ext uri="{BB962C8B-B14F-4D97-AF65-F5344CB8AC3E}">
        <p14:creationId xmlns:p14="http://schemas.microsoft.com/office/powerpoint/2010/main" val="31238460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Budget powerpt.4 20102.png"/>
          <p:cNvPicPr>
            <a:picLocks noChangeAspect="1"/>
          </p:cNvPicPr>
          <p:nvPr/>
        </p:nvPicPr>
        <p:blipFill>
          <a:blip r:embed="rId2" cstate="print"/>
          <a:stretch>
            <a:fillRect/>
          </a:stretch>
        </p:blipFill>
        <p:spPr>
          <a:xfrm rot="10800000">
            <a:off x="0" y="0"/>
            <a:ext cx="9144000" cy="6858000"/>
          </a:xfrm>
          <a:prstGeom prst="rect">
            <a:avLst/>
          </a:prstGeom>
        </p:spPr>
      </p:pic>
      <p:sp>
        <p:nvSpPr>
          <p:cNvPr id="3" name="Title 2">
            <a:extLst>
              <a:ext uri="{FF2B5EF4-FFF2-40B4-BE49-F238E27FC236}">
                <a16:creationId xmlns:a16="http://schemas.microsoft.com/office/drawing/2014/main" id="{549A08E4-0CB9-4777-95FA-B60F182136C1}"/>
              </a:ext>
            </a:extLst>
          </p:cNvPr>
          <p:cNvSpPr>
            <a:spLocks noGrp="1"/>
          </p:cNvSpPr>
          <p:nvPr>
            <p:ph type="title"/>
          </p:nvPr>
        </p:nvSpPr>
        <p:spPr/>
        <p:txBody>
          <a:bodyPr/>
          <a:lstStyle/>
          <a:p>
            <a:r>
              <a:rPr lang="en-US" dirty="0"/>
              <a:t>Training and Education</a:t>
            </a:r>
          </a:p>
        </p:txBody>
      </p:sp>
      <p:pic>
        <p:nvPicPr>
          <p:cNvPr id="6" name="Picture 7" descr="MPj04394500000[1]">
            <a:extLst>
              <a:ext uri="{FF2B5EF4-FFF2-40B4-BE49-F238E27FC236}">
                <a16:creationId xmlns:a16="http://schemas.microsoft.com/office/drawing/2014/main" id="{CEB658D3-7E16-431F-BFD6-CE5FFA180933}"/>
              </a:ext>
            </a:extLst>
          </p:cNvPr>
          <p:cNvPicPr>
            <a:picLocks noGrp="1" noChangeAspect="1" noChangeArrowheads="1"/>
          </p:cNvPicPr>
          <p:nvPr>
            <p:ph sz="half" idx="1"/>
          </p:nvPr>
        </p:nvPicPr>
        <p:blipFill>
          <a:blip r:embed="rId3" cstate="print"/>
          <a:stretch>
            <a:fillRect/>
          </a:stretch>
        </p:blipFill>
        <p:spPr>
          <a:xfrm>
            <a:off x="0" y="3088670"/>
            <a:ext cx="3700797" cy="3769330"/>
          </a:xfrm>
        </p:spPr>
      </p:pic>
      <p:sp>
        <p:nvSpPr>
          <p:cNvPr id="7" name="Content Placeholder 6">
            <a:extLst>
              <a:ext uri="{FF2B5EF4-FFF2-40B4-BE49-F238E27FC236}">
                <a16:creationId xmlns:a16="http://schemas.microsoft.com/office/drawing/2014/main" id="{AC961EE2-4F62-4F63-9AC3-5470479BDE4B}"/>
              </a:ext>
            </a:extLst>
          </p:cNvPr>
          <p:cNvSpPr>
            <a:spLocks noGrp="1"/>
          </p:cNvSpPr>
          <p:nvPr>
            <p:ph sz="half" idx="2"/>
          </p:nvPr>
        </p:nvSpPr>
        <p:spPr>
          <a:xfrm>
            <a:off x="4114800" y="1600200"/>
            <a:ext cx="4572000" cy="4988530"/>
          </a:xfrm>
        </p:spPr>
        <p:txBody>
          <a:bodyPr>
            <a:normAutofit fontScale="40000" lnSpcReduction="20000"/>
          </a:bodyPr>
          <a:lstStyle/>
          <a:p>
            <a:r>
              <a:rPr lang="en-US" sz="4000" dirty="0"/>
              <a:t>Community Awareness, </a:t>
            </a:r>
          </a:p>
          <a:p>
            <a:r>
              <a:rPr lang="en-US" sz="4000" dirty="0"/>
              <a:t>Expansion in social circles, so that more individuals would be involved in the person’s life and would therefore be able to identify and report suspected cases of abuse. </a:t>
            </a:r>
          </a:p>
          <a:p>
            <a:r>
              <a:rPr lang="en-US" sz="4000" dirty="0"/>
              <a:t>Self Protection Skills,</a:t>
            </a:r>
          </a:p>
          <a:p>
            <a:r>
              <a:rPr lang="en-US" sz="4000" dirty="0"/>
              <a:t>Appropriate and Inappropriate Behaviors by both caregivers and Service Providers,</a:t>
            </a:r>
          </a:p>
          <a:p>
            <a:r>
              <a:rPr lang="en-US" sz="4000" dirty="0"/>
              <a:t>How and when to report the problem to others,</a:t>
            </a:r>
          </a:p>
          <a:p>
            <a:r>
              <a:rPr lang="en-US" sz="4000" dirty="0"/>
              <a:t>Setting boundaries,</a:t>
            </a:r>
          </a:p>
          <a:p>
            <a:r>
              <a:rPr lang="en-US" sz="4000" dirty="0"/>
              <a:t>Modification of communication devices, so that abuse, neglect and exploitation could be easily reported,</a:t>
            </a:r>
          </a:p>
          <a:p>
            <a:r>
              <a:rPr lang="en-US" sz="4000" dirty="0"/>
              <a:t>Training and education for caregivers and Respite workers, in recognizing and reporting signs and symptoms of abuse, neglect and exploitation</a:t>
            </a:r>
          </a:p>
          <a:p>
            <a:r>
              <a:rPr lang="en-US" sz="4000" dirty="0"/>
              <a:t>Background Screening and reference checks through interviews of prospective caregivers,</a:t>
            </a:r>
          </a:p>
          <a:p>
            <a:r>
              <a:rPr lang="en-US" sz="4000" dirty="0"/>
              <a:t>Becoming familiar with the policies of service providers on such issues as restraint, seclusion, and other behavioral interventions.</a:t>
            </a:r>
          </a:p>
          <a:p>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C2F2A389-3382-41A2-ACDC-759606BE50E1}"/>
              </a:ext>
            </a:extLst>
          </p:cNvPr>
          <p:cNvSpPr>
            <a:spLocks noGrp="1"/>
          </p:cNvSpPr>
          <p:nvPr>
            <p:ph type="sldNum" sz="quarter" idx="12"/>
          </p:nvPr>
        </p:nvSpPr>
        <p:spPr/>
        <p:txBody>
          <a:bodyPr/>
          <a:lstStyle/>
          <a:p>
            <a:fld id="{B03C26E2-E557-4859-B8F1-F01B8D819792}" type="slidenum">
              <a:rPr lang="en-US" smtClean="0"/>
              <a:pPr/>
              <a:t>43</a:t>
            </a:fld>
            <a:endParaRPr lang="en-US"/>
          </a:p>
        </p:txBody>
      </p:sp>
    </p:spTree>
    <p:extLst>
      <p:ext uri="{BB962C8B-B14F-4D97-AF65-F5344CB8AC3E}">
        <p14:creationId xmlns:p14="http://schemas.microsoft.com/office/powerpoint/2010/main" val="1464749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anim calcmode="lin" valueType="num">
                                      <p:cBhvr additive="base">
                                        <p:cTn id="43"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
                                            <p:txEl>
                                              <p:pRg st="7" end="7"/>
                                            </p:txEl>
                                          </p:spTgt>
                                        </p:tgtEl>
                                        <p:attrNameLst>
                                          <p:attrName>style.visibility</p:attrName>
                                        </p:attrNameLst>
                                      </p:cBhvr>
                                      <p:to>
                                        <p:strVal val="visible"/>
                                      </p:to>
                                    </p:set>
                                    <p:anim calcmode="lin" valueType="num">
                                      <p:cBhvr additive="base">
                                        <p:cTn id="49"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7">
                                            <p:txEl>
                                              <p:pRg st="8" end="8"/>
                                            </p:txEl>
                                          </p:spTgt>
                                        </p:tgtEl>
                                        <p:attrNameLst>
                                          <p:attrName>style.visibility</p:attrName>
                                        </p:attrNameLst>
                                      </p:cBhvr>
                                      <p:to>
                                        <p:strVal val="visible"/>
                                      </p:to>
                                    </p:set>
                                    <p:anim calcmode="lin" valueType="num">
                                      <p:cBhvr additive="base">
                                        <p:cTn id="55"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7">
                                            <p:txEl>
                                              <p:pRg st="9" end="9"/>
                                            </p:txEl>
                                          </p:spTgt>
                                        </p:tgtEl>
                                        <p:attrNameLst>
                                          <p:attrName>style.visibility</p:attrName>
                                        </p:attrNameLst>
                                      </p:cBhvr>
                                      <p:to>
                                        <p:strVal val="visible"/>
                                      </p:to>
                                    </p:set>
                                    <p:anim calcmode="lin" valueType="num">
                                      <p:cBhvr additive="base">
                                        <p:cTn id="61"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erpoint2.tif"/>
          <p:cNvPicPr>
            <a:picLocks noChangeAspect="1"/>
          </p:cNvPicPr>
          <p:nvPr/>
        </p:nvPicPr>
        <p:blipFill>
          <a:blip r:embed="rId2" cstate="print"/>
          <a:stretch>
            <a:fillRect/>
          </a:stretch>
        </p:blipFill>
        <p:spPr>
          <a:xfrm>
            <a:off x="0" y="0"/>
            <a:ext cx="9144000" cy="6858000"/>
          </a:xfrm>
          <a:prstGeom prst="rect">
            <a:avLst/>
          </a:prstGeom>
        </p:spPr>
      </p:pic>
      <p:sp>
        <p:nvSpPr>
          <p:cNvPr id="3" name="Title 2">
            <a:extLst>
              <a:ext uri="{FF2B5EF4-FFF2-40B4-BE49-F238E27FC236}">
                <a16:creationId xmlns:a16="http://schemas.microsoft.com/office/drawing/2014/main" id="{34E190F6-3A00-4F99-98C6-E81A3E028E40}"/>
              </a:ext>
            </a:extLst>
          </p:cNvPr>
          <p:cNvSpPr>
            <a:spLocks noGrp="1"/>
          </p:cNvSpPr>
          <p:nvPr>
            <p:ph type="ctrTitle"/>
          </p:nvPr>
        </p:nvSpPr>
        <p:spPr/>
        <p:txBody>
          <a:bodyPr/>
          <a:lstStyle/>
          <a:p>
            <a:r>
              <a:rPr lang="en-US" dirty="0"/>
              <a:t>Mandatory Reporting Requirements</a:t>
            </a:r>
          </a:p>
        </p:txBody>
      </p:sp>
      <p:sp>
        <p:nvSpPr>
          <p:cNvPr id="4" name="Subtitle 3">
            <a:extLst>
              <a:ext uri="{FF2B5EF4-FFF2-40B4-BE49-F238E27FC236}">
                <a16:creationId xmlns:a16="http://schemas.microsoft.com/office/drawing/2014/main" id="{0CFD603A-7A62-4827-952F-538C8FF00736}"/>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D560EB19-C7E6-4D34-8F28-A72AF254DE4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66800" y="3657600"/>
            <a:ext cx="6934200" cy="2441448"/>
          </a:xfrm>
          <a:prstGeom prst="rect">
            <a:avLst/>
          </a:prstGeom>
        </p:spPr>
      </p:pic>
      <p:sp>
        <p:nvSpPr>
          <p:cNvPr id="5" name="Slide Number Placeholder 4">
            <a:extLst>
              <a:ext uri="{FF2B5EF4-FFF2-40B4-BE49-F238E27FC236}">
                <a16:creationId xmlns:a16="http://schemas.microsoft.com/office/drawing/2014/main" id="{AA8015C5-7086-464A-AC25-D61B519115D0}"/>
              </a:ext>
            </a:extLst>
          </p:cNvPr>
          <p:cNvSpPr>
            <a:spLocks noGrp="1"/>
          </p:cNvSpPr>
          <p:nvPr>
            <p:ph type="sldNum" sz="quarter" idx="12"/>
          </p:nvPr>
        </p:nvSpPr>
        <p:spPr/>
        <p:txBody>
          <a:bodyPr/>
          <a:lstStyle/>
          <a:p>
            <a:fld id="{B03C26E2-E557-4859-B8F1-F01B8D819792}" type="slidenum">
              <a:rPr lang="en-US" smtClean="0"/>
              <a:pPr/>
              <a:t>44</a:t>
            </a:fld>
            <a:endParaRPr lang="en-US"/>
          </a:p>
        </p:txBody>
      </p:sp>
    </p:spTree>
    <p:extLst>
      <p:ext uri="{BB962C8B-B14F-4D97-AF65-F5344CB8AC3E}">
        <p14:creationId xmlns:p14="http://schemas.microsoft.com/office/powerpoint/2010/main" val="4678863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Budget powerpt.4 20102.png"/>
          <p:cNvPicPr>
            <a:picLocks noChangeAspect="1"/>
          </p:cNvPicPr>
          <p:nvPr/>
        </p:nvPicPr>
        <p:blipFill>
          <a:blip r:embed="rId3" cstate="print"/>
          <a:stretch>
            <a:fillRect/>
          </a:stretch>
        </p:blipFill>
        <p:spPr>
          <a:xfrm rot="10800000">
            <a:off x="0" y="0"/>
            <a:ext cx="9144000" cy="6858000"/>
          </a:xfrm>
          <a:prstGeom prst="rect">
            <a:avLst/>
          </a:prstGeom>
        </p:spPr>
      </p:pic>
      <p:sp>
        <p:nvSpPr>
          <p:cNvPr id="4" name="Title 3">
            <a:extLst>
              <a:ext uri="{FF2B5EF4-FFF2-40B4-BE49-F238E27FC236}">
                <a16:creationId xmlns:a16="http://schemas.microsoft.com/office/drawing/2014/main" id="{4D4F5DFC-BBB6-449F-8CA8-DBAA8D4378A6}"/>
              </a:ext>
            </a:extLst>
          </p:cNvPr>
          <p:cNvSpPr>
            <a:spLocks noGrp="1"/>
          </p:cNvSpPr>
          <p:nvPr>
            <p:ph type="title"/>
          </p:nvPr>
        </p:nvSpPr>
        <p:spPr/>
        <p:txBody>
          <a:bodyPr>
            <a:normAutofit/>
          </a:bodyPr>
          <a:lstStyle/>
          <a:p>
            <a:r>
              <a:rPr lang="en-US" dirty="0"/>
              <a:t>Are you a </a:t>
            </a:r>
            <a:r>
              <a:rPr lang="en-US" b="1" u="sng" dirty="0"/>
              <a:t>“Mandatory” </a:t>
            </a:r>
            <a:r>
              <a:rPr lang="en-US" dirty="0"/>
              <a:t>Reporter?</a:t>
            </a:r>
          </a:p>
        </p:txBody>
      </p:sp>
      <p:sp>
        <p:nvSpPr>
          <p:cNvPr id="5" name="Text Placeholder 4">
            <a:extLst>
              <a:ext uri="{FF2B5EF4-FFF2-40B4-BE49-F238E27FC236}">
                <a16:creationId xmlns:a16="http://schemas.microsoft.com/office/drawing/2014/main" id="{C18D9385-56C7-4C6C-B477-A1F8C5DB8F62}"/>
              </a:ext>
            </a:extLst>
          </p:cNvPr>
          <p:cNvSpPr>
            <a:spLocks noGrp="1"/>
          </p:cNvSpPr>
          <p:nvPr>
            <p:ph type="body" idx="1"/>
          </p:nvPr>
        </p:nvSpPr>
        <p:spPr/>
        <p:txBody>
          <a:bodyPr>
            <a:normAutofit fontScale="92500"/>
          </a:bodyPr>
          <a:lstStyle/>
          <a:p>
            <a:r>
              <a:rPr lang="en-US" dirty="0"/>
              <a:t>Who is a Mandatory Reporter?</a:t>
            </a:r>
          </a:p>
        </p:txBody>
      </p:sp>
      <p:sp>
        <p:nvSpPr>
          <p:cNvPr id="6" name="Content Placeholder 5">
            <a:extLst>
              <a:ext uri="{FF2B5EF4-FFF2-40B4-BE49-F238E27FC236}">
                <a16:creationId xmlns:a16="http://schemas.microsoft.com/office/drawing/2014/main" id="{61051EDB-6544-41B2-8A20-AADE683561BA}"/>
              </a:ext>
            </a:extLst>
          </p:cNvPr>
          <p:cNvSpPr>
            <a:spLocks noGrp="1"/>
          </p:cNvSpPr>
          <p:nvPr>
            <p:ph sz="half" idx="2"/>
          </p:nvPr>
        </p:nvSpPr>
        <p:spPr>
          <a:xfrm>
            <a:off x="457200" y="2174875"/>
            <a:ext cx="4040188" cy="3951288"/>
          </a:xfrm>
        </p:spPr>
        <p:txBody>
          <a:bodyPr>
            <a:normAutofit fontScale="85000" lnSpcReduction="20000"/>
          </a:bodyPr>
          <a:lstStyle/>
          <a:p>
            <a:r>
              <a:rPr lang="en-US" dirty="0"/>
              <a:t>Certain professions (identified in </a:t>
            </a:r>
            <a:r>
              <a:rPr lang="en-US" b="1" dirty="0">
                <a:solidFill>
                  <a:srgbClr val="FF0000"/>
                </a:solidFill>
              </a:rPr>
              <a:t>F.S 39.202 </a:t>
            </a:r>
            <a:r>
              <a:rPr lang="en-US" dirty="0"/>
              <a:t>and </a:t>
            </a:r>
            <a:r>
              <a:rPr lang="en-US" b="1" dirty="0">
                <a:solidFill>
                  <a:srgbClr val="FF0000"/>
                </a:solidFill>
              </a:rPr>
              <a:t>F.S 415.107</a:t>
            </a:r>
            <a:r>
              <a:rPr lang="en-US" dirty="0"/>
              <a:t>) are required to provide their name when reporting, while others may submit reports anonymously. The identity of the reporter is protected. </a:t>
            </a:r>
          </a:p>
          <a:p>
            <a:r>
              <a:rPr lang="en-US" dirty="0"/>
              <a:t>The Abuse/Neglect reporting laws also state that </a:t>
            </a:r>
            <a:r>
              <a:rPr lang="en-US" b="1" u="sng" dirty="0">
                <a:solidFill>
                  <a:srgbClr val="FF0000"/>
                </a:solidFill>
              </a:rPr>
              <a:t>any person </a:t>
            </a:r>
            <a:r>
              <a:rPr lang="en-US" dirty="0"/>
              <a:t>who has knowledge or suspicion that a child or a vulnerable adult is being abused, neglected, or exploited is now required by law to report such information. </a:t>
            </a:r>
          </a:p>
          <a:p>
            <a:endParaRPr lang="en-US" dirty="0"/>
          </a:p>
        </p:txBody>
      </p:sp>
      <p:sp>
        <p:nvSpPr>
          <p:cNvPr id="7" name="Text Placeholder 6">
            <a:extLst>
              <a:ext uri="{FF2B5EF4-FFF2-40B4-BE49-F238E27FC236}">
                <a16:creationId xmlns:a16="http://schemas.microsoft.com/office/drawing/2014/main" id="{FAEFAE06-3064-4A37-8BF4-E665DE8A0EB9}"/>
              </a:ext>
            </a:extLst>
          </p:cNvPr>
          <p:cNvSpPr>
            <a:spLocks noGrp="1"/>
          </p:cNvSpPr>
          <p:nvPr>
            <p:ph type="body" sz="quarter" idx="3"/>
          </p:nvPr>
        </p:nvSpPr>
        <p:spPr>
          <a:xfrm>
            <a:off x="4645025" y="1535113"/>
            <a:ext cx="4378484" cy="639762"/>
          </a:xfrm>
        </p:spPr>
        <p:txBody>
          <a:bodyPr>
            <a:normAutofit fontScale="92500"/>
          </a:bodyPr>
          <a:lstStyle/>
          <a:p>
            <a:r>
              <a:rPr lang="en-US" dirty="0"/>
              <a:t>Mandatory Reporting Requirements</a:t>
            </a:r>
          </a:p>
        </p:txBody>
      </p:sp>
      <p:sp>
        <p:nvSpPr>
          <p:cNvPr id="8" name="Content Placeholder 7">
            <a:extLst>
              <a:ext uri="{FF2B5EF4-FFF2-40B4-BE49-F238E27FC236}">
                <a16:creationId xmlns:a16="http://schemas.microsoft.com/office/drawing/2014/main" id="{108DE030-3037-446D-87C9-6CF6F0672486}"/>
              </a:ext>
            </a:extLst>
          </p:cNvPr>
          <p:cNvSpPr>
            <a:spLocks noGrp="1"/>
          </p:cNvSpPr>
          <p:nvPr>
            <p:ph sz="quarter" idx="4"/>
          </p:nvPr>
        </p:nvSpPr>
        <p:spPr/>
        <p:txBody>
          <a:bodyPr>
            <a:normAutofit fontScale="70000" lnSpcReduction="20000"/>
          </a:bodyPr>
          <a:lstStyle/>
          <a:p>
            <a:r>
              <a:rPr lang="en-US" dirty="0"/>
              <a:t>Failure to report known or suspected cases of abuse, neglect, or exploitation is a crime.</a:t>
            </a:r>
          </a:p>
          <a:p>
            <a:r>
              <a:rPr lang="en-US" dirty="0"/>
              <a:t>Keep in mind that service providers can also lose their jobs and/or face legal action for failing to report. </a:t>
            </a:r>
          </a:p>
          <a:p>
            <a:r>
              <a:rPr lang="en-US" dirty="0"/>
              <a:t>When in doubt, report; it is always better to make a mistake on the side of caution to keep people safe from harm. </a:t>
            </a:r>
          </a:p>
          <a:p>
            <a:r>
              <a:rPr lang="en-US" dirty="0"/>
              <a:t>Reports should be made even if the incident happened a long time ago or in a school. </a:t>
            </a:r>
          </a:p>
          <a:p>
            <a:r>
              <a:rPr lang="en-US" dirty="0">
                <a:solidFill>
                  <a:srgbClr val="FF0000"/>
                </a:solidFill>
              </a:rPr>
              <a:t>Call 1-800-ABUSE to reported suspected abuse, neglect, or exploitation</a:t>
            </a:r>
          </a:p>
          <a:p>
            <a:endParaRPr lang="en-US" dirty="0"/>
          </a:p>
        </p:txBody>
      </p:sp>
      <p:pic>
        <p:nvPicPr>
          <p:cNvPr id="11" name="Picture 10">
            <a:extLst>
              <a:ext uri="{FF2B5EF4-FFF2-40B4-BE49-F238E27FC236}">
                <a16:creationId xmlns:a16="http://schemas.microsoft.com/office/drawing/2014/main" id="{A2E2DB06-CA12-46FA-8DCB-2502B11F93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3800" y="5230796"/>
            <a:ext cx="1479709" cy="1123962"/>
          </a:xfrm>
          <a:prstGeom prst="rect">
            <a:avLst/>
          </a:prstGeom>
        </p:spPr>
      </p:pic>
      <p:sp>
        <p:nvSpPr>
          <p:cNvPr id="3" name="Slide Number Placeholder 2">
            <a:extLst>
              <a:ext uri="{FF2B5EF4-FFF2-40B4-BE49-F238E27FC236}">
                <a16:creationId xmlns:a16="http://schemas.microsoft.com/office/drawing/2014/main" id="{AEB54354-9FFD-4FFB-8E45-4C5BC216F681}"/>
              </a:ext>
            </a:extLst>
          </p:cNvPr>
          <p:cNvSpPr>
            <a:spLocks noGrp="1"/>
          </p:cNvSpPr>
          <p:nvPr>
            <p:ph type="sldNum" sz="quarter" idx="12"/>
          </p:nvPr>
        </p:nvSpPr>
        <p:spPr/>
        <p:txBody>
          <a:bodyPr/>
          <a:lstStyle/>
          <a:p>
            <a:fld id="{B03C26E2-E557-4859-B8F1-F01B8D819792}" type="slidenum">
              <a:rPr lang="en-US" smtClean="0"/>
              <a:pPr/>
              <a:t>45</a:t>
            </a:fld>
            <a:endParaRPr lang="en-US"/>
          </a:p>
        </p:txBody>
      </p:sp>
    </p:spTree>
    <p:extLst>
      <p:ext uri="{BB962C8B-B14F-4D97-AF65-F5344CB8AC3E}">
        <p14:creationId xmlns:p14="http://schemas.microsoft.com/office/powerpoint/2010/main" val="267083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Budget powerpt.4 20102.png"/>
          <p:cNvPicPr>
            <a:picLocks noChangeAspect="1"/>
          </p:cNvPicPr>
          <p:nvPr/>
        </p:nvPicPr>
        <p:blipFill>
          <a:blip r:embed="rId2" cstate="print"/>
          <a:stretch>
            <a:fillRect/>
          </a:stretch>
        </p:blipFill>
        <p:spPr>
          <a:xfrm rot="10800000">
            <a:off x="0" y="0"/>
            <a:ext cx="9144000" cy="6858000"/>
          </a:xfrm>
          <a:prstGeom prst="rect">
            <a:avLst/>
          </a:prstGeom>
        </p:spPr>
      </p:pic>
      <p:sp>
        <p:nvSpPr>
          <p:cNvPr id="10" name="Title 9">
            <a:extLst>
              <a:ext uri="{FF2B5EF4-FFF2-40B4-BE49-F238E27FC236}">
                <a16:creationId xmlns:a16="http://schemas.microsoft.com/office/drawing/2014/main" id="{F63B9CB3-5F03-412E-B2EF-A9F240FF0CFB}"/>
              </a:ext>
            </a:extLst>
          </p:cNvPr>
          <p:cNvSpPr>
            <a:spLocks noGrp="1"/>
          </p:cNvSpPr>
          <p:nvPr>
            <p:ph type="title"/>
          </p:nvPr>
        </p:nvSpPr>
        <p:spPr/>
        <p:txBody>
          <a:bodyPr/>
          <a:lstStyle/>
          <a:p>
            <a:r>
              <a:rPr lang="en-US" dirty="0"/>
              <a:t>Barriers to reporting</a:t>
            </a:r>
          </a:p>
        </p:txBody>
      </p:sp>
      <p:pic>
        <p:nvPicPr>
          <p:cNvPr id="4" name="Picture 3">
            <a:extLst>
              <a:ext uri="{FF2B5EF4-FFF2-40B4-BE49-F238E27FC236}">
                <a16:creationId xmlns:a16="http://schemas.microsoft.com/office/drawing/2014/main" id="{74268C2F-ECA8-4678-93C5-65FFB6A7AA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6161" y="1594048"/>
            <a:ext cx="5991678" cy="3669903"/>
          </a:xfrm>
          <a:prstGeom prst="rect">
            <a:avLst/>
          </a:prstGeom>
        </p:spPr>
      </p:pic>
      <p:sp>
        <p:nvSpPr>
          <p:cNvPr id="3" name="Slide Number Placeholder 2">
            <a:extLst>
              <a:ext uri="{FF2B5EF4-FFF2-40B4-BE49-F238E27FC236}">
                <a16:creationId xmlns:a16="http://schemas.microsoft.com/office/drawing/2014/main" id="{CEF4A824-6803-4B18-97D3-446A752267AD}"/>
              </a:ext>
            </a:extLst>
          </p:cNvPr>
          <p:cNvSpPr>
            <a:spLocks noGrp="1"/>
          </p:cNvSpPr>
          <p:nvPr>
            <p:ph type="sldNum" sz="quarter" idx="12"/>
          </p:nvPr>
        </p:nvSpPr>
        <p:spPr/>
        <p:txBody>
          <a:bodyPr/>
          <a:lstStyle/>
          <a:p>
            <a:fld id="{B03C26E2-E557-4859-B8F1-F01B8D819792}" type="slidenum">
              <a:rPr lang="en-US" smtClean="0"/>
              <a:pPr/>
              <a:t>46</a:t>
            </a:fld>
            <a:endParaRPr lang="en-US"/>
          </a:p>
        </p:txBody>
      </p:sp>
    </p:spTree>
    <p:extLst>
      <p:ext uri="{BB962C8B-B14F-4D97-AF65-F5344CB8AC3E}">
        <p14:creationId xmlns:p14="http://schemas.microsoft.com/office/powerpoint/2010/main" val="15846698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Budget powerpt.4 20102.png"/>
          <p:cNvPicPr>
            <a:picLocks noChangeAspect="1"/>
          </p:cNvPicPr>
          <p:nvPr/>
        </p:nvPicPr>
        <p:blipFill>
          <a:blip r:embed="rId3" cstate="print"/>
          <a:stretch>
            <a:fillRect/>
          </a:stretch>
        </p:blipFill>
        <p:spPr>
          <a:xfrm rot="10800000">
            <a:off x="0" y="0"/>
            <a:ext cx="9144000" cy="6858000"/>
          </a:xfrm>
          <a:prstGeom prst="rect">
            <a:avLst/>
          </a:prstGeom>
        </p:spPr>
      </p:pic>
      <p:sp>
        <p:nvSpPr>
          <p:cNvPr id="3" name="Title 2">
            <a:extLst>
              <a:ext uri="{FF2B5EF4-FFF2-40B4-BE49-F238E27FC236}">
                <a16:creationId xmlns:a16="http://schemas.microsoft.com/office/drawing/2014/main" id="{549A08E4-0CB9-4777-95FA-B60F182136C1}"/>
              </a:ext>
            </a:extLst>
          </p:cNvPr>
          <p:cNvSpPr>
            <a:spLocks noGrp="1"/>
          </p:cNvSpPr>
          <p:nvPr>
            <p:ph type="title"/>
          </p:nvPr>
        </p:nvSpPr>
        <p:spPr/>
        <p:txBody>
          <a:bodyPr/>
          <a:lstStyle/>
          <a:p>
            <a:r>
              <a:rPr lang="en-US" dirty="0"/>
              <a:t>What is standing in the way?</a:t>
            </a:r>
          </a:p>
        </p:txBody>
      </p:sp>
      <p:sp>
        <p:nvSpPr>
          <p:cNvPr id="4" name="Content Placeholder 3">
            <a:extLst>
              <a:ext uri="{FF2B5EF4-FFF2-40B4-BE49-F238E27FC236}">
                <a16:creationId xmlns:a16="http://schemas.microsoft.com/office/drawing/2014/main" id="{8D98BE77-ADB9-4B88-ABB7-A7F4B039DA10}"/>
              </a:ext>
            </a:extLst>
          </p:cNvPr>
          <p:cNvSpPr>
            <a:spLocks noGrp="1"/>
          </p:cNvSpPr>
          <p:nvPr>
            <p:ph sz="half" idx="1"/>
          </p:nvPr>
        </p:nvSpPr>
        <p:spPr/>
        <p:txBody>
          <a:bodyPr>
            <a:normAutofit fontScale="70000" lnSpcReduction="20000"/>
          </a:bodyPr>
          <a:lstStyle/>
          <a:p>
            <a:r>
              <a:rPr lang="en-US" dirty="0"/>
              <a:t>Victims sometimes refuse to acknowledge that there is a problem. </a:t>
            </a:r>
          </a:p>
          <a:p>
            <a:r>
              <a:rPr lang="en-US" dirty="0"/>
              <a:t>Persons with disabilities are often taught to be compliant and passive and are sometimes unable to distinguish between appropriate and inappropriate physical contact</a:t>
            </a:r>
          </a:p>
          <a:p>
            <a:r>
              <a:rPr lang="en-US" dirty="0"/>
              <a:t>Persons with disabilities may feel their report of abuse would not be believed.</a:t>
            </a:r>
          </a:p>
          <a:p>
            <a:r>
              <a:rPr lang="en-US" dirty="0"/>
              <a:t>Physical/cognitive impairments make it difficult for the victim to seek help.</a:t>
            </a:r>
          </a:p>
        </p:txBody>
      </p:sp>
      <p:sp>
        <p:nvSpPr>
          <p:cNvPr id="5" name="Content Placeholder 4">
            <a:extLst>
              <a:ext uri="{FF2B5EF4-FFF2-40B4-BE49-F238E27FC236}">
                <a16:creationId xmlns:a16="http://schemas.microsoft.com/office/drawing/2014/main" id="{71FABA07-A142-45EE-B52B-EFBC0D7F0C62}"/>
              </a:ext>
            </a:extLst>
          </p:cNvPr>
          <p:cNvSpPr>
            <a:spLocks noGrp="1"/>
          </p:cNvSpPr>
          <p:nvPr>
            <p:ph sz="half" idx="2"/>
          </p:nvPr>
        </p:nvSpPr>
        <p:spPr/>
        <p:txBody>
          <a:bodyPr>
            <a:normAutofit fontScale="70000" lnSpcReduction="20000"/>
          </a:bodyPr>
          <a:lstStyle/>
          <a:p>
            <a:r>
              <a:rPr lang="en-US" dirty="0"/>
              <a:t>Victims do not know where to turn for help, and they are often isolated. </a:t>
            </a:r>
          </a:p>
          <a:p>
            <a:r>
              <a:rPr lang="en-US" dirty="0"/>
              <a:t>Victims may believe they are financially or otherwise dependent on the abuser for their needs</a:t>
            </a:r>
          </a:p>
          <a:p>
            <a:r>
              <a:rPr lang="en-US" dirty="0"/>
              <a:t>Victims fear loss of a caregiver, even an abusing caregiver; they are fearful they will be forced to leave their current families or homes. Persons with disabilities may be more easily threatened by the withholding of needed care or equipment. </a:t>
            </a:r>
          </a:p>
        </p:txBody>
      </p:sp>
      <p:sp>
        <p:nvSpPr>
          <p:cNvPr id="6" name="Slide Number Placeholder 5">
            <a:extLst>
              <a:ext uri="{FF2B5EF4-FFF2-40B4-BE49-F238E27FC236}">
                <a16:creationId xmlns:a16="http://schemas.microsoft.com/office/drawing/2014/main" id="{1961B43A-0150-48FA-AD59-7B22B5DC715C}"/>
              </a:ext>
            </a:extLst>
          </p:cNvPr>
          <p:cNvSpPr>
            <a:spLocks noGrp="1"/>
          </p:cNvSpPr>
          <p:nvPr>
            <p:ph type="sldNum" sz="quarter" idx="12"/>
          </p:nvPr>
        </p:nvSpPr>
        <p:spPr/>
        <p:txBody>
          <a:bodyPr/>
          <a:lstStyle/>
          <a:p>
            <a:fld id="{B03C26E2-E557-4859-B8F1-F01B8D819792}" type="slidenum">
              <a:rPr lang="en-US" smtClean="0"/>
              <a:pPr/>
              <a:t>47</a:t>
            </a:fld>
            <a:endParaRPr lang="en-US"/>
          </a:p>
        </p:txBody>
      </p:sp>
    </p:spTree>
    <p:extLst>
      <p:ext uri="{BB962C8B-B14F-4D97-AF65-F5344CB8AC3E}">
        <p14:creationId xmlns:p14="http://schemas.microsoft.com/office/powerpoint/2010/main" val="1382143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4">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p:cTn id="17"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4">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calcmode="lin" valueType="num">
                                      <p:cBhvr>
                                        <p:cTn id="22"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4">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 calcmode="lin" valueType="num">
                                      <p:cBhvr>
                                        <p:cTn id="29"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30"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31" dur="500"/>
                                        <p:tgtEl>
                                          <p:spTgt spid="5">
                                            <p:txEl>
                                              <p:pRg st="0" end="0"/>
                                            </p:txEl>
                                          </p:spTgt>
                                        </p:tgtEl>
                                      </p:cBhvr>
                                    </p:animEffect>
                                  </p:childTnLst>
                                </p:cTn>
                              </p:par>
                              <p:par>
                                <p:cTn id="32" presetID="53" presetClass="entr" presetSubtype="16" fill="hold" nodeType="with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 calcmode="lin" valueType="num">
                                      <p:cBhvr>
                                        <p:cTn id="3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3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36" dur="500"/>
                                        <p:tgtEl>
                                          <p:spTgt spid="5">
                                            <p:txEl>
                                              <p:pRg st="1" end="1"/>
                                            </p:txEl>
                                          </p:spTgt>
                                        </p:tgtEl>
                                      </p:cBhvr>
                                    </p:animEffect>
                                  </p:childTnLst>
                                </p:cTn>
                              </p:par>
                              <p:par>
                                <p:cTn id="37" presetID="53" presetClass="entr" presetSubtype="16" fill="hold" nodeType="with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anim calcmode="lin" valueType="num">
                                      <p:cBhvr>
                                        <p:cTn id="39"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40"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41"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Budget powerpt.4 20102.png"/>
          <p:cNvPicPr>
            <a:picLocks noChangeAspect="1"/>
          </p:cNvPicPr>
          <p:nvPr/>
        </p:nvPicPr>
        <p:blipFill>
          <a:blip r:embed="rId2" cstate="print"/>
          <a:stretch>
            <a:fillRect/>
          </a:stretch>
        </p:blipFill>
        <p:spPr>
          <a:xfrm rot="10800000">
            <a:off x="0" y="0"/>
            <a:ext cx="9144000" cy="6858000"/>
          </a:xfrm>
          <a:prstGeom prst="rect">
            <a:avLst/>
          </a:prstGeom>
        </p:spPr>
      </p:pic>
      <p:sp>
        <p:nvSpPr>
          <p:cNvPr id="3" name="Title 2">
            <a:extLst>
              <a:ext uri="{FF2B5EF4-FFF2-40B4-BE49-F238E27FC236}">
                <a16:creationId xmlns:a16="http://schemas.microsoft.com/office/drawing/2014/main" id="{549A08E4-0CB9-4777-95FA-B60F182136C1}"/>
              </a:ext>
            </a:extLst>
          </p:cNvPr>
          <p:cNvSpPr>
            <a:spLocks noGrp="1"/>
          </p:cNvSpPr>
          <p:nvPr>
            <p:ph type="title"/>
          </p:nvPr>
        </p:nvSpPr>
        <p:spPr/>
        <p:txBody>
          <a:bodyPr>
            <a:normAutofit fontScale="90000"/>
          </a:bodyPr>
          <a:lstStyle/>
          <a:p>
            <a:r>
              <a:rPr lang="en-US" dirty="0"/>
              <a:t>Your response to a victim should always communicate….</a:t>
            </a:r>
          </a:p>
        </p:txBody>
      </p:sp>
      <p:sp>
        <p:nvSpPr>
          <p:cNvPr id="4" name="Content Placeholder 3">
            <a:extLst>
              <a:ext uri="{FF2B5EF4-FFF2-40B4-BE49-F238E27FC236}">
                <a16:creationId xmlns:a16="http://schemas.microsoft.com/office/drawing/2014/main" id="{8D98BE77-ADB9-4B88-ABB7-A7F4B039DA10}"/>
              </a:ext>
            </a:extLst>
          </p:cNvPr>
          <p:cNvSpPr>
            <a:spLocks noGrp="1"/>
          </p:cNvSpPr>
          <p:nvPr>
            <p:ph sz="half" idx="1"/>
          </p:nvPr>
        </p:nvSpPr>
        <p:spPr/>
        <p:txBody>
          <a:bodyPr>
            <a:normAutofit lnSpcReduction="10000"/>
          </a:bodyPr>
          <a:lstStyle/>
          <a:p>
            <a:r>
              <a:rPr lang="en-US" sz="4000" dirty="0"/>
              <a:t>I believe you,</a:t>
            </a:r>
          </a:p>
          <a:p>
            <a:r>
              <a:rPr lang="en-US" sz="4000" dirty="0"/>
              <a:t>It’s not your fault,</a:t>
            </a:r>
          </a:p>
          <a:p>
            <a:r>
              <a:rPr lang="en-US" sz="4000" dirty="0"/>
              <a:t>You are not alone, </a:t>
            </a:r>
          </a:p>
          <a:p>
            <a:r>
              <a:rPr lang="en-US" sz="4000" dirty="0"/>
              <a:t>I want to help you. </a:t>
            </a:r>
          </a:p>
          <a:p>
            <a:endParaRPr lang="en-US" dirty="0"/>
          </a:p>
          <a:p>
            <a:endParaRPr lang="en-US" dirty="0"/>
          </a:p>
        </p:txBody>
      </p:sp>
      <p:pic>
        <p:nvPicPr>
          <p:cNvPr id="6" name="Picture 8" descr="MPj04075010000[1]">
            <a:extLst>
              <a:ext uri="{FF2B5EF4-FFF2-40B4-BE49-F238E27FC236}">
                <a16:creationId xmlns:a16="http://schemas.microsoft.com/office/drawing/2014/main" id="{95E9FE7D-6609-4FA8-B3CE-81206FACB8D1}"/>
              </a:ext>
            </a:extLst>
          </p:cNvPr>
          <p:cNvPicPr>
            <a:picLocks noGrp="1" noChangeAspect="1" noChangeArrowheads="1"/>
          </p:cNvPicPr>
          <p:nvPr>
            <p:ph sz="half" idx="2"/>
          </p:nvPr>
        </p:nvPicPr>
        <p:blipFill>
          <a:blip r:embed="rId3" cstate="print"/>
          <a:srcRect/>
          <a:stretch>
            <a:fillRect/>
          </a:stretch>
        </p:blipFill>
        <p:spPr>
          <a:xfrm>
            <a:off x="4838700" y="2344030"/>
            <a:ext cx="3657600" cy="3038302"/>
          </a:xfrm>
        </p:spPr>
      </p:pic>
      <p:sp>
        <p:nvSpPr>
          <p:cNvPr id="5" name="Slide Number Placeholder 4">
            <a:extLst>
              <a:ext uri="{FF2B5EF4-FFF2-40B4-BE49-F238E27FC236}">
                <a16:creationId xmlns:a16="http://schemas.microsoft.com/office/drawing/2014/main" id="{590D1E68-8929-4244-B7D3-F9CAD6CEAFDA}"/>
              </a:ext>
            </a:extLst>
          </p:cNvPr>
          <p:cNvSpPr>
            <a:spLocks noGrp="1"/>
          </p:cNvSpPr>
          <p:nvPr>
            <p:ph type="sldNum" sz="quarter" idx="12"/>
          </p:nvPr>
        </p:nvSpPr>
        <p:spPr/>
        <p:txBody>
          <a:bodyPr/>
          <a:lstStyle/>
          <a:p>
            <a:fld id="{B03C26E2-E557-4859-B8F1-F01B8D819792}" type="slidenum">
              <a:rPr lang="en-US" smtClean="0"/>
              <a:pPr/>
              <a:t>48</a:t>
            </a:fld>
            <a:endParaRPr lang="en-US"/>
          </a:p>
        </p:txBody>
      </p:sp>
    </p:spTree>
    <p:extLst>
      <p:ext uri="{BB962C8B-B14F-4D97-AF65-F5344CB8AC3E}">
        <p14:creationId xmlns:p14="http://schemas.microsoft.com/office/powerpoint/2010/main" val="333978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0" dur="500"/>
                                        <p:tgtEl>
                                          <p:spTgt spid="4">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3" dur="500"/>
                                        <p:tgtEl>
                                          <p:spTgt spid="4">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6"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erpoint2.tif"/>
          <p:cNvPicPr>
            <a:picLocks noChangeAspect="1"/>
          </p:cNvPicPr>
          <p:nvPr/>
        </p:nvPicPr>
        <p:blipFill>
          <a:blip r:embed="rId2" cstate="print"/>
          <a:stretch>
            <a:fillRect/>
          </a:stretch>
        </p:blipFill>
        <p:spPr>
          <a:xfrm>
            <a:off x="0" y="0"/>
            <a:ext cx="9144000" cy="6858000"/>
          </a:xfrm>
          <a:prstGeom prst="rect">
            <a:avLst/>
          </a:prstGeom>
        </p:spPr>
      </p:pic>
      <p:sp>
        <p:nvSpPr>
          <p:cNvPr id="3" name="Title 2">
            <a:extLst>
              <a:ext uri="{FF2B5EF4-FFF2-40B4-BE49-F238E27FC236}">
                <a16:creationId xmlns:a16="http://schemas.microsoft.com/office/drawing/2014/main" id="{64D2D353-F703-4D2B-8119-CDA5B04368F9}"/>
              </a:ext>
            </a:extLst>
          </p:cNvPr>
          <p:cNvSpPr>
            <a:spLocks noGrp="1"/>
          </p:cNvSpPr>
          <p:nvPr>
            <p:ph type="title"/>
          </p:nvPr>
        </p:nvSpPr>
        <p:spPr/>
        <p:txBody>
          <a:bodyPr/>
          <a:lstStyle/>
          <a:p>
            <a:r>
              <a:rPr lang="en-US" dirty="0"/>
              <a:t>Zero Tolerance Initiative</a:t>
            </a:r>
          </a:p>
        </p:txBody>
      </p:sp>
      <p:sp>
        <p:nvSpPr>
          <p:cNvPr id="4" name="Content Placeholder 3">
            <a:extLst>
              <a:ext uri="{FF2B5EF4-FFF2-40B4-BE49-F238E27FC236}">
                <a16:creationId xmlns:a16="http://schemas.microsoft.com/office/drawing/2014/main" id="{67990930-8618-4694-8B74-02317E7000FF}"/>
              </a:ext>
            </a:extLst>
          </p:cNvPr>
          <p:cNvSpPr>
            <a:spLocks noGrp="1"/>
          </p:cNvSpPr>
          <p:nvPr>
            <p:ph idx="1"/>
          </p:nvPr>
        </p:nvSpPr>
        <p:spPr/>
        <p:txBody>
          <a:bodyPr/>
          <a:lstStyle/>
          <a:p>
            <a:r>
              <a:rPr lang="en-US" dirty="0"/>
              <a:t>Agency for Persons with Disabilities continues to hold a strict Zero Tolerance policy in effort to address, and improve abuse, neglect, and exploitation committed against Floridians with developmental disabilities. </a:t>
            </a:r>
          </a:p>
        </p:txBody>
      </p:sp>
      <p:pic>
        <p:nvPicPr>
          <p:cNvPr id="5" name="Picture 4">
            <a:extLst>
              <a:ext uri="{FF2B5EF4-FFF2-40B4-BE49-F238E27FC236}">
                <a16:creationId xmlns:a16="http://schemas.microsoft.com/office/drawing/2014/main" id="{B58AA876-9BB7-4285-A344-A609CB2264FB}"/>
              </a:ext>
            </a:extLst>
          </p:cNvPr>
          <p:cNvPicPr/>
          <p:nvPr/>
        </p:nvPicPr>
        <p:blipFill>
          <a:blip r:embed="rId3"/>
          <a:stretch>
            <a:fillRect/>
          </a:stretch>
        </p:blipFill>
        <p:spPr>
          <a:xfrm>
            <a:off x="4229100" y="4221956"/>
            <a:ext cx="3124200" cy="2270125"/>
          </a:xfrm>
          <a:prstGeom prst="rect">
            <a:avLst/>
          </a:prstGeom>
        </p:spPr>
      </p:pic>
      <p:sp>
        <p:nvSpPr>
          <p:cNvPr id="6" name="Slide Number Placeholder 5">
            <a:extLst>
              <a:ext uri="{FF2B5EF4-FFF2-40B4-BE49-F238E27FC236}">
                <a16:creationId xmlns:a16="http://schemas.microsoft.com/office/drawing/2014/main" id="{C4C8B16A-26B3-4296-A356-E49E6CF5B100}"/>
              </a:ext>
            </a:extLst>
          </p:cNvPr>
          <p:cNvSpPr>
            <a:spLocks noGrp="1"/>
          </p:cNvSpPr>
          <p:nvPr>
            <p:ph type="sldNum" sz="quarter" idx="12"/>
          </p:nvPr>
        </p:nvSpPr>
        <p:spPr/>
        <p:txBody>
          <a:bodyPr/>
          <a:lstStyle/>
          <a:p>
            <a:fld id="{B03C26E2-E557-4859-B8F1-F01B8D819792}" type="slidenum">
              <a:rPr lang="en-US" smtClean="0"/>
              <a:pPr/>
              <a:t>49</a:t>
            </a:fld>
            <a:endParaRPr lang="en-US"/>
          </a:p>
        </p:txBody>
      </p:sp>
    </p:spTree>
    <p:extLst>
      <p:ext uri="{BB962C8B-B14F-4D97-AF65-F5344CB8AC3E}">
        <p14:creationId xmlns:p14="http://schemas.microsoft.com/office/powerpoint/2010/main" val="1088300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Budget powerpt.4 20102.png"/>
          <p:cNvPicPr>
            <a:picLocks noChangeAspect="1"/>
          </p:cNvPicPr>
          <p:nvPr/>
        </p:nvPicPr>
        <p:blipFill>
          <a:blip r:embed="rId3" cstate="print"/>
          <a:stretch>
            <a:fillRect/>
          </a:stretch>
        </p:blipFill>
        <p:spPr>
          <a:xfrm rot="10800000">
            <a:off x="0" y="0"/>
            <a:ext cx="9144000" cy="6858000"/>
          </a:xfrm>
          <a:prstGeom prst="rect">
            <a:avLst/>
          </a:prstGeom>
        </p:spPr>
      </p:pic>
      <p:sp>
        <p:nvSpPr>
          <p:cNvPr id="3" name="Title 2">
            <a:extLst>
              <a:ext uri="{FF2B5EF4-FFF2-40B4-BE49-F238E27FC236}">
                <a16:creationId xmlns:a16="http://schemas.microsoft.com/office/drawing/2014/main" id="{BDF1F2CC-C271-4DC8-A95C-A74779374C99}"/>
              </a:ext>
            </a:extLst>
          </p:cNvPr>
          <p:cNvSpPr>
            <a:spLocks noGrp="1"/>
          </p:cNvSpPr>
          <p:nvPr>
            <p:ph type="title"/>
          </p:nvPr>
        </p:nvSpPr>
        <p:spPr>
          <a:xfrm>
            <a:off x="1792288" y="4114800"/>
            <a:ext cx="5486400" cy="626666"/>
          </a:xfrm>
        </p:spPr>
        <p:txBody>
          <a:bodyPr>
            <a:noAutofit/>
          </a:bodyPr>
          <a:lstStyle/>
          <a:p>
            <a:r>
              <a:rPr lang="en-US" sz="3200" dirty="0"/>
              <a:t>    </a:t>
            </a:r>
            <a:r>
              <a:rPr lang="en-US" sz="1600" dirty="0"/>
              <a:t>                           </a:t>
            </a:r>
            <a:r>
              <a:rPr lang="en-US" sz="2800" dirty="0"/>
              <a:t>October 1, 2004</a:t>
            </a:r>
          </a:p>
        </p:txBody>
      </p:sp>
      <p:sp>
        <p:nvSpPr>
          <p:cNvPr id="5" name="Text Placeholder 4">
            <a:extLst>
              <a:ext uri="{FF2B5EF4-FFF2-40B4-BE49-F238E27FC236}">
                <a16:creationId xmlns:a16="http://schemas.microsoft.com/office/drawing/2014/main" id="{A3B1ABD2-2F11-4833-A9F8-1A639EB6ED17}"/>
              </a:ext>
            </a:extLst>
          </p:cNvPr>
          <p:cNvSpPr>
            <a:spLocks noGrp="1"/>
          </p:cNvSpPr>
          <p:nvPr>
            <p:ph type="body" sz="half" idx="2"/>
          </p:nvPr>
        </p:nvSpPr>
        <p:spPr>
          <a:xfrm>
            <a:off x="914400" y="4741466"/>
            <a:ext cx="7848600" cy="1811734"/>
          </a:xfrm>
        </p:spPr>
        <p:txBody>
          <a:bodyPr>
            <a:normAutofit fontScale="85000" lnSpcReduction="20000"/>
          </a:bodyPr>
          <a:lstStyle/>
          <a:p>
            <a:r>
              <a:rPr lang="en-US" sz="3200" dirty="0"/>
              <a:t>The Agency for Persons with Disabilities joined forces with the Department of Children and Families, in order to achieve equitable delivery of services to persons with developmental disabilities, who are victims of abuse, neglect, exploitation or in need of services.</a:t>
            </a:r>
          </a:p>
          <a:p>
            <a:endParaRPr lang="en-US" dirty="0"/>
          </a:p>
        </p:txBody>
      </p:sp>
      <p:pic>
        <p:nvPicPr>
          <p:cNvPr id="6" name="Picture Placeholder 5" descr="Bangladesh Corporate Blog: Calling your community of customers">
            <a:extLst>
              <a:ext uri="{FF2B5EF4-FFF2-40B4-BE49-F238E27FC236}">
                <a16:creationId xmlns:a16="http://schemas.microsoft.com/office/drawing/2014/main" id="{6B1ED9C1-8536-4039-83BE-F3C9E9F80D3B}"/>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t="56" b="56"/>
          <a:stretch>
            <a:fillRect/>
          </a:stretch>
        </p:blipFill>
        <p:spPr>
          <a:xfrm>
            <a:off x="2286000" y="612775"/>
            <a:ext cx="5715000" cy="3744516"/>
          </a:xfrm>
          <a:prstGeom prst="rect">
            <a:avLst/>
          </a:prstGeom>
        </p:spPr>
      </p:pic>
      <p:sp>
        <p:nvSpPr>
          <p:cNvPr id="4" name="Slide Number Placeholder 3">
            <a:extLst>
              <a:ext uri="{FF2B5EF4-FFF2-40B4-BE49-F238E27FC236}">
                <a16:creationId xmlns:a16="http://schemas.microsoft.com/office/drawing/2014/main" id="{6E8CB0C8-6153-4854-8B1F-0E5C0E6A77D0}"/>
              </a:ext>
            </a:extLst>
          </p:cNvPr>
          <p:cNvSpPr>
            <a:spLocks noGrp="1"/>
          </p:cNvSpPr>
          <p:nvPr>
            <p:ph type="sldNum" sz="quarter" idx="12"/>
          </p:nvPr>
        </p:nvSpPr>
        <p:spPr/>
        <p:txBody>
          <a:bodyPr/>
          <a:lstStyle/>
          <a:p>
            <a:fld id="{B03C26E2-E557-4859-B8F1-F01B8D819792}" type="slidenum">
              <a:rPr lang="en-US" smtClean="0"/>
              <a:pPr/>
              <a:t>5</a:t>
            </a:fld>
            <a:endParaRPr lang="en-US"/>
          </a:p>
        </p:txBody>
      </p:sp>
    </p:spTree>
    <p:extLst>
      <p:ext uri="{BB962C8B-B14F-4D97-AF65-F5344CB8AC3E}">
        <p14:creationId xmlns:p14="http://schemas.microsoft.com/office/powerpoint/2010/main" val="7382883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erpoint2.tif"/>
          <p:cNvPicPr>
            <a:picLocks noChangeAspect="1"/>
          </p:cNvPicPr>
          <p:nvPr/>
        </p:nvPicPr>
        <p:blipFill>
          <a:blip r:embed="rId3" cstate="print"/>
          <a:stretch>
            <a:fillRect/>
          </a:stretch>
        </p:blipFill>
        <p:spPr>
          <a:xfrm>
            <a:off x="0" y="-1172"/>
            <a:ext cx="9144000" cy="6858000"/>
          </a:xfrm>
          <a:prstGeom prst="rect">
            <a:avLst/>
          </a:prstGeom>
        </p:spPr>
      </p:pic>
      <p:sp>
        <p:nvSpPr>
          <p:cNvPr id="4" name="Title 3">
            <a:extLst>
              <a:ext uri="{FF2B5EF4-FFF2-40B4-BE49-F238E27FC236}">
                <a16:creationId xmlns:a16="http://schemas.microsoft.com/office/drawing/2014/main" id="{F37C05E7-3825-4B83-BF9E-877BD980B315}"/>
              </a:ext>
            </a:extLst>
          </p:cNvPr>
          <p:cNvSpPr>
            <a:spLocks noGrp="1"/>
          </p:cNvSpPr>
          <p:nvPr>
            <p:ph type="title"/>
          </p:nvPr>
        </p:nvSpPr>
        <p:spPr/>
        <p:txBody>
          <a:bodyPr/>
          <a:lstStyle/>
          <a:p>
            <a:r>
              <a:rPr lang="en-US" dirty="0"/>
              <a:t>Learn more……..</a:t>
            </a:r>
          </a:p>
        </p:txBody>
      </p:sp>
      <p:sp>
        <p:nvSpPr>
          <p:cNvPr id="5" name="Content Placeholder 4">
            <a:extLst>
              <a:ext uri="{FF2B5EF4-FFF2-40B4-BE49-F238E27FC236}">
                <a16:creationId xmlns:a16="http://schemas.microsoft.com/office/drawing/2014/main" id="{7475FB95-D268-4E3C-B3EC-9763F54B24B3}"/>
              </a:ext>
            </a:extLst>
          </p:cNvPr>
          <p:cNvSpPr>
            <a:spLocks noGrp="1"/>
          </p:cNvSpPr>
          <p:nvPr>
            <p:ph idx="1"/>
          </p:nvPr>
        </p:nvSpPr>
        <p:spPr/>
        <p:txBody>
          <a:bodyPr>
            <a:normAutofit fontScale="92500" lnSpcReduction="10000"/>
          </a:bodyPr>
          <a:lstStyle/>
          <a:p>
            <a:pPr marL="0" indent="0">
              <a:buNone/>
            </a:pPr>
            <a:r>
              <a:rPr lang="en-US" dirty="0"/>
              <a:t>Please visit our Updated Zero Tolerance Website at:</a:t>
            </a:r>
          </a:p>
          <a:p>
            <a:pPr marL="0" indent="0">
              <a:buNone/>
            </a:pPr>
            <a:r>
              <a:rPr lang="en-US" dirty="0">
                <a:solidFill>
                  <a:schemeClr val="bg1"/>
                </a:solidFill>
              </a:rPr>
              <a:t>http://apd.myflorida.com/zero-tolerance/ </a:t>
            </a:r>
            <a:r>
              <a:rPr lang="en-US" dirty="0"/>
              <a:t>for additional literature and educational trainings.</a:t>
            </a:r>
          </a:p>
          <a:p>
            <a:endParaRPr lang="en-US" dirty="0"/>
          </a:p>
          <a:p>
            <a:pPr marL="0" indent="0" algn="ctr">
              <a:buNone/>
            </a:pPr>
            <a:r>
              <a:rPr lang="en-US" b="1" dirty="0">
                <a:solidFill>
                  <a:schemeClr val="bg1"/>
                </a:solidFill>
                <a:latin typeface="Arial" panose="020B0604020202020204" pitchFamily="34" charset="0"/>
                <a:cs typeface="Arial" panose="020B0604020202020204" pitchFamily="34" charset="0"/>
              </a:rPr>
              <a:t>Christy Smiley</a:t>
            </a:r>
          </a:p>
          <a:p>
            <a:pPr marL="0" indent="0" algn="ctr">
              <a:buNone/>
            </a:pPr>
            <a:r>
              <a:rPr lang="en-US" dirty="0">
                <a:solidFill>
                  <a:schemeClr val="bg1"/>
                </a:solidFill>
                <a:latin typeface="Arial" panose="020B0604020202020204" pitchFamily="34" charset="0"/>
                <a:cs typeface="Arial" panose="020B0604020202020204" pitchFamily="34" charset="0"/>
              </a:rPr>
              <a:t>APD State Office </a:t>
            </a:r>
          </a:p>
          <a:p>
            <a:pPr marL="0" indent="0" algn="ctr">
              <a:buNone/>
            </a:pPr>
            <a:r>
              <a:rPr lang="en-US" dirty="0">
                <a:solidFill>
                  <a:schemeClr val="bg1"/>
                </a:solidFill>
                <a:latin typeface="Arial" panose="020B0604020202020204" pitchFamily="34" charset="0"/>
                <a:cs typeface="Arial" panose="020B0604020202020204" pitchFamily="34" charset="0"/>
              </a:rPr>
              <a:t>apdcares.org</a:t>
            </a:r>
          </a:p>
          <a:p>
            <a:pPr algn="ctr"/>
            <a:endParaRPr lang="en-US" dirty="0">
              <a:solidFill>
                <a:schemeClr val="bg1"/>
              </a:solidFill>
              <a:latin typeface="Arial" panose="020B0604020202020204" pitchFamily="34" charset="0"/>
              <a:cs typeface="Arial" panose="020B0604020202020204" pitchFamily="34" charset="0"/>
            </a:endParaRPr>
          </a:p>
          <a:p>
            <a:pPr marL="0" indent="0">
              <a:buNone/>
            </a:pPr>
            <a:r>
              <a:rPr lang="en-US" dirty="0"/>
              <a:t> </a:t>
            </a:r>
          </a:p>
          <a:p>
            <a:endParaRPr lang="en-US" dirty="0"/>
          </a:p>
        </p:txBody>
      </p:sp>
      <p:sp>
        <p:nvSpPr>
          <p:cNvPr id="3" name="Slide Number Placeholder 2">
            <a:extLst>
              <a:ext uri="{FF2B5EF4-FFF2-40B4-BE49-F238E27FC236}">
                <a16:creationId xmlns:a16="http://schemas.microsoft.com/office/drawing/2014/main" id="{F3FF834C-ECBE-48BA-8F56-9C5F931BB589}"/>
              </a:ext>
            </a:extLst>
          </p:cNvPr>
          <p:cNvSpPr>
            <a:spLocks noGrp="1"/>
          </p:cNvSpPr>
          <p:nvPr>
            <p:ph type="sldNum" sz="quarter" idx="12"/>
          </p:nvPr>
        </p:nvSpPr>
        <p:spPr/>
        <p:txBody>
          <a:bodyPr/>
          <a:lstStyle/>
          <a:p>
            <a:fld id="{B03C26E2-E557-4859-B8F1-F01B8D819792}" type="slidenum">
              <a:rPr lang="en-US" smtClean="0"/>
              <a:pPr/>
              <a:t>50</a:t>
            </a:fld>
            <a:endParaRPr lang="en-US" dirty="0"/>
          </a:p>
        </p:txBody>
      </p:sp>
    </p:spTree>
    <p:extLst>
      <p:ext uri="{BB962C8B-B14F-4D97-AF65-F5344CB8AC3E}">
        <p14:creationId xmlns:p14="http://schemas.microsoft.com/office/powerpoint/2010/main" val="2954990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5_2536165.JPG"/>
          <p:cNvPicPr>
            <a:picLocks noChangeAspect="1"/>
          </p:cNvPicPr>
          <p:nvPr/>
        </p:nvPicPr>
        <p:blipFill>
          <a:blip r:embed="rId2" cstate="print"/>
          <a:stretch>
            <a:fillRect/>
          </a:stretch>
        </p:blipFill>
        <p:spPr>
          <a:xfrm>
            <a:off x="0" y="0"/>
            <a:ext cx="9144000" cy="6858000"/>
          </a:xfrm>
          <a:prstGeom prst="rect">
            <a:avLst/>
          </a:prstGeom>
        </p:spPr>
      </p:pic>
      <p:pic>
        <p:nvPicPr>
          <p:cNvPr id="3" name="Picture 2" descr="APD logo COLOR (RGB).png"/>
          <p:cNvPicPr>
            <a:picLocks noChangeAspect="1"/>
          </p:cNvPicPr>
          <p:nvPr/>
        </p:nvPicPr>
        <p:blipFill>
          <a:blip r:embed="rId3" cstate="print"/>
          <a:stretch>
            <a:fillRect/>
          </a:stretch>
        </p:blipFill>
        <p:spPr>
          <a:xfrm>
            <a:off x="797044" y="609600"/>
            <a:ext cx="7549911" cy="2481077"/>
          </a:xfrm>
          <a:prstGeom prst="rect">
            <a:avLst/>
          </a:prstGeom>
        </p:spPr>
      </p:pic>
      <p:sp>
        <p:nvSpPr>
          <p:cNvPr id="4" name="Rectangle 3">
            <a:extLst>
              <a:ext uri="{FF2B5EF4-FFF2-40B4-BE49-F238E27FC236}">
                <a16:creationId xmlns:a16="http://schemas.microsoft.com/office/drawing/2014/main" id="{25624605-5C93-4787-8A85-C57C109B59D4}"/>
              </a:ext>
            </a:extLst>
          </p:cNvPr>
          <p:cNvSpPr/>
          <p:nvPr/>
        </p:nvSpPr>
        <p:spPr>
          <a:xfrm>
            <a:off x="685800" y="3244334"/>
            <a:ext cx="8199496" cy="584775"/>
          </a:xfrm>
          <a:prstGeom prst="rect">
            <a:avLst/>
          </a:prstGeom>
        </p:spPr>
        <p:txBody>
          <a:bodyPr wrap="square">
            <a:spAutoFit/>
          </a:bodyPr>
          <a:lstStyle/>
          <a:p>
            <a:r>
              <a:rPr lang="en-US" sz="3200" b="1" dirty="0">
                <a:solidFill>
                  <a:schemeClr val="bg1"/>
                </a:solidFill>
                <a:latin typeface="Arial" panose="020B0604020202020204" pitchFamily="34" charset="0"/>
                <a:cs typeface="Arial" panose="020B0604020202020204" pitchFamily="34" charset="0"/>
              </a:rPr>
              <a:t>       </a:t>
            </a:r>
            <a:endParaRPr lang="en-US" sz="3200" dirty="0"/>
          </a:p>
        </p:txBody>
      </p:sp>
      <p:sp>
        <p:nvSpPr>
          <p:cNvPr id="5" name="Slide Number Placeholder 4">
            <a:extLst>
              <a:ext uri="{FF2B5EF4-FFF2-40B4-BE49-F238E27FC236}">
                <a16:creationId xmlns:a16="http://schemas.microsoft.com/office/drawing/2014/main" id="{7514F921-B4D6-4B93-A93C-4D9B79157E86}"/>
              </a:ext>
            </a:extLst>
          </p:cNvPr>
          <p:cNvSpPr>
            <a:spLocks noGrp="1"/>
          </p:cNvSpPr>
          <p:nvPr>
            <p:ph type="sldNum" sz="quarter" idx="12"/>
          </p:nvPr>
        </p:nvSpPr>
        <p:spPr/>
        <p:txBody>
          <a:bodyPr/>
          <a:lstStyle/>
          <a:p>
            <a:fld id="{B03C26E2-E557-4859-B8F1-F01B8D819792}" type="slidenum">
              <a:rPr lang="en-US" smtClean="0"/>
              <a:pPr/>
              <a:t>51</a:t>
            </a:fld>
            <a:endParaRPr lang="en-US"/>
          </a:p>
        </p:txBody>
      </p:sp>
      <p:sp>
        <p:nvSpPr>
          <p:cNvPr id="6" name="TextBox 5">
            <a:extLst>
              <a:ext uri="{FF2B5EF4-FFF2-40B4-BE49-F238E27FC236}">
                <a16:creationId xmlns:a16="http://schemas.microsoft.com/office/drawing/2014/main" id="{6E915B3C-2522-4089-9373-C7EA67670664}"/>
              </a:ext>
            </a:extLst>
          </p:cNvPr>
          <p:cNvSpPr txBox="1"/>
          <p:nvPr/>
        </p:nvSpPr>
        <p:spPr>
          <a:xfrm>
            <a:off x="1828800" y="3459777"/>
            <a:ext cx="6400800" cy="769441"/>
          </a:xfrm>
          <a:prstGeom prst="rect">
            <a:avLst/>
          </a:prstGeom>
          <a:noFill/>
        </p:spPr>
        <p:txBody>
          <a:bodyPr wrap="square" rtlCol="0">
            <a:spAutoFit/>
          </a:bodyPr>
          <a:lstStyle/>
          <a:p>
            <a:r>
              <a:rPr lang="en-US" sz="4400" dirty="0"/>
              <a:t>Thank You for Attending!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Budget powerpt.4 20102.png"/>
          <p:cNvPicPr>
            <a:picLocks noChangeAspect="1"/>
          </p:cNvPicPr>
          <p:nvPr/>
        </p:nvPicPr>
        <p:blipFill>
          <a:blip r:embed="rId2" cstate="print"/>
          <a:stretch>
            <a:fillRect/>
          </a:stretch>
        </p:blipFill>
        <p:spPr>
          <a:xfrm rot="10800000">
            <a:off x="152400" y="-32327"/>
            <a:ext cx="9144000" cy="6858000"/>
          </a:xfrm>
          <a:prstGeom prst="rect">
            <a:avLst/>
          </a:prstGeom>
        </p:spPr>
      </p:pic>
      <p:sp>
        <p:nvSpPr>
          <p:cNvPr id="3" name="Title 2">
            <a:extLst>
              <a:ext uri="{FF2B5EF4-FFF2-40B4-BE49-F238E27FC236}">
                <a16:creationId xmlns:a16="http://schemas.microsoft.com/office/drawing/2014/main" id="{DBFC2444-1FA7-473F-B73E-53355CD0D7ED}"/>
              </a:ext>
            </a:extLst>
          </p:cNvPr>
          <p:cNvSpPr>
            <a:spLocks noGrp="1"/>
          </p:cNvSpPr>
          <p:nvPr>
            <p:ph type="title"/>
          </p:nvPr>
        </p:nvSpPr>
        <p:spPr>
          <a:xfrm>
            <a:off x="457200" y="273050"/>
            <a:ext cx="8001000" cy="1162050"/>
          </a:xfrm>
        </p:spPr>
        <p:txBody>
          <a:bodyPr/>
          <a:lstStyle/>
          <a:p>
            <a:r>
              <a:rPr lang="en-US" dirty="0"/>
              <a:t>                               Examples of Abuse, Neglect and Exploitation</a:t>
            </a:r>
          </a:p>
        </p:txBody>
      </p:sp>
      <p:sp>
        <p:nvSpPr>
          <p:cNvPr id="5" name="Text Placeholder 4">
            <a:extLst>
              <a:ext uri="{FF2B5EF4-FFF2-40B4-BE49-F238E27FC236}">
                <a16:creationId xmlns:a16="http://schemas.microsoft.com/office/drawing/2014/main" id="{3A406C4A-264F-4241-A756-A891309F6329}"/>
              </a:ext>
            </a:extLst>
          </p:cNvPr>
          <p:cNvSpPr>
            <a:spLocks noGrp="1"/>
          </p:cNvSpPr>
          <p:nvPr>
            <p:ph type="body" sz="half" idx="2"/>
          </p:nvPr>
        </p:nvSpPr>
        <p:spPr>
          <a:xfrm>
            <a:off x="457200" y="1435100"/>
            <a:ext cx="4724400" cy="4691063"/>
          </a:xfrm>
        </p:spPr>
        <p:txBody>
          <a:bodyPr>
            <a:normAutofit lnSpcReduction="10000"/>
          </a:bodyPr>
          <a:lstStyle/>
          <a:p>
            <a:pPr marL="285750" indent="-285750">
              <a:buFont typeface="Arial" panose="020B0604020202020204" pitchFamily="34" charset="0"/>
              <a:buChar char="•"/>
            </a:pPr>
            <a:r>
              <a:rPr lang="en-US" sz="1600" dirty="0"/>
              <a:t>Verbal abuse such as taunting, name calling or threatening, </a:t>
            </a:r>
          </a:p>
          <a:p>
            <a:pPr marL="285750" indent="-285750">
              <a:buFont typeface="Arial" panose="020B0604020202020204" pitchFamily="34" charset="0"/>
              <a:buChar char="•"/>
            </a:pPr>
            <a:r>
              <a:rPr lang="en-US" sz="1600" dirty="0"/>
              <a:t>Mental Injury or emotional stress, </a:t>
            </a:r>
          </a:p>
          <a:p>
            <a:pPr marL="285750" indent="-285750">
              <a:buFont typeface="Arial" panose="020B0604020202020204" pitchFamily="34" charset="0"/>
              <a:buChar char="•"/>
            </a:pPr>
            <a:r>
              <a:rPr lang="en-US" sz="1600" dirty="0"/>
              <a:t>Sexual Abuse such as inappropriate, unwanted touching of sexual parts, </a:t>
            </a:r>
          </a:p>
          <a:p>
            <a:pPr marL="285750" indent="-285750">
              <a:buFont typeface="Arial" panose="020B0604020202020204" pitchFamily="34" charset="0"/>
              <a:buChar char="•"/>
            </a:pPr>
            <a:r>
              <a:rPr lang="en-US" sz="1600" dirty="0"/>
              <a:t>Physical abuse such as hitting, pushing, choking, punching, over medicating,</a:t>
            </a:r>
          </a:p>
          <a:p>
            <a:pPr marL="285750" indent="-285750">
              <a:buFont typeface="Arial" panose="020B0604020202020204" pitchFamily="34" charset="0"/>
              <a:buChar char="•"/>
            </a:pPr>
            <a:r>
              <a:rPr lang="en-US" sz="1600" dirty="0"/>
              <a:t>Cyber Bullying/Abuse- harassment, threats, unwanted social media posts that lead to mental injury, or unwanted sexting, </a:t>
            </a:r>
          </a:p>
          <a:p>
            <a:pPr marL="285750" indent="-285750">
              <a:buFont typeface="Arial" panose="020B0604020202020204" pitchFamily="34" charset="0"/>
              <a:buChar char="•"/>
            </a:pPr>
            <a:r>
              <a:rPr lang="en-US" sz="1600" dirty="0"/>
              <a:t>Mistreating service animals,</a:t>
            </a:r>
          </a:p>
          <a:p>
            <a:pPr marL="285750" indent="-285750">
              <a:buFont typeface="Arial" panose="020B0604020202020204" pitchFamily="34" charset="0"/>
              <a:buChar char="•"/>
            </a:pPr>
            <a:r>
              <a:rPr lang="en-US" sz="1600" dirty="0"/>
              <a:t>Withholding food and medications,</a:t>
            </a:r>
          </a:p>
          <a:p>
            <a:pPr marL="285750" indent="-285750">
              <a:buFont typeface="Arial" panose="020B0604020202020204" pitchFamily="34" charset="0"/>
              <a:buChar char="•"/>
            </a:pPr>
            <a:r>
              <a:rPr lang="en-US" sz="1600" dirty="0"/>
              <a:t>Leaving individuals unattended with no way to call for help,</a:t>
            </a:r>
          </a:p>
          <a:p>
            <a:pPr marL="285750" indent="-285750">
              <a:buFont typeface="Arial" panose="020B0604020202020204" pitchFamily="34" charset="0"/>
              <a:buChar char="•"/>
            </a:pPr>
            <a:r>
              <a:rPr lang="en-US" sz="1600" dirty="0"/>
              <a:t>Leaving individuals in bed all day or in soiled diapers,  </a:t>
            </a:r>
          </a:p>
          <a:p>
            <a:pPr marL="285750" indent="-285750">
              <a:buFont typeface="Arial" panose="020B0604020202020204" pitchFamily="34" charset="0"/>
              <a:buChar char="•"/>
            </a:pPr>
            <a:r>
              <a:rPr lang="en-US" sz="1600" dirty="0"/>
              <a:t>Taking individual money or car to use for your personal use and not for use of the individual</a:t>
            </a:r>
            <a:r>
              <a:rPr lang="en-US" dirty="0"/>
              <a:t>.  </a:t>
            </a:r>
          </a:p>
        </p:txBody>
      </p:sp>
      <p:pic>
        <p:nvPicPr>
          <p:cNvPr id="10" name="Content Placeholder 9">
            <a:extLst>
              <a:ext uri="{FF2B5EF4-FFF2-40B4-BE49-F238E27FC236}">
                <a16:creationId xmlns:a16="http://schemas.microsoft.com/office/drawing/2014/main" id="{3A5A08AC-9F4B-46A2-B546-9FF16CEC51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21324" y="2285205"/>
            <a:ext cx="2489730" cy="3734595"/>
          </a:xfrm>
        </p:spPr>
      </p:pic>
      <p:sp>
        <p:nvSpPr>
          <p:cNvPr id="4" name="Slide Number Placeholder 3">
            <a:extLst>
              <a:ext uri="{FF2B5EF4-FFF2-40B4-BE49-F238E27FC236}">
                <a16:creationId xmlns:a16="http://schemas.microsoft.com/office/drawing/2014/main" id="{D484ED4F-096A-4806-AFBC-0E2BE3BC8AC0}"/>
              </a:ext>
            </a:extLst>
          </p:cNvPr>
          <p:cNvSpPr>
            <a:spLocks noGrp="1"/>
          </p:cNvSpPr>
          <p:nvPr>
            <p:ph type="sldNum" sz="quarter" idx="12"/>
          </p:nvPr>
        </p:nvSpPr>
        <p:spPr/>
        <p:txBody>
          <a:bodyPr/>
          <a:lstStyle/>
          <a:p>
            <a:fld id="{B03C26E2-E557-4859-B8F1-F01B8D819792}" type="slidenum">
              <a:rPr lang="en-US" smtClean="0"/>
              <a:pPr/>
              <a:t>6</a:t>
            </a:fld>
            <a:endParaRPr lang="en-US"/>
          </a:p>
        </p:txBody>
      </p:sp>
    </p:spTree>
    <p:extLst>
      <p:ext uri="{BB962C8B-B14F-4D97-AF65-F5344CB8AC3E}">
        <p14:creationId xmlns:p14="http://schemas.microsoft.com/office/powerpoint/2010/main" val="49408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Effect transition="in" filter="fade">
                                      <p:cBhvr>
                                        <p:cTn id="49" dur="1000"/>
                                        <p:tgtEl>
                                          <p:spTgt spid="5">
                                            <p:txEl>
                                              <p:pRg st="6" end="6"/>
                                            </p:txEl>
                                          </p:spTgt>
                                        </p:tgtEl>
                                      </p:cBhvr>
                                    </p:animEffect>
                                    <p:anim calcmode="lin" valueType="num">
                                      <p:cBhvr>
                                        <p:cTn id="50"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5">
                                            <p:txEl>
                                              <p:pRg st="7" end="7"/>
                                            </p:txEl>
                                          </p:spTgt>
                                        </p:tgtEl>
                                        <p:attrNameLst>
                                          <p:attrName>style.visibility</p:attrName>
                                        </p:attrNameLst>
                                      </p:cBhvr>
                                      <p:to>
                                        <p:strVal val="visible"/>
                                      </p:to>
                                    </p:set>
                                    <p:animEffect transition="in" filter="fade">
                                      <p:cBhvr>
                                        <p:cTn id="56" dur="1000"/>
                                        <p:tgtEl>
                                          <p:spTgt spid="5">
                                            <p:txEl>
                                              <p:pRg st="7" end="7"/>
                                            </p:txEl>
                                          </p:spTgt>
                                        </p:tgtEl>
                                      </p:cBhvr>
                                    </p:animEffect>
                                    <p:anim calcmode="lin" valueType="num">
                                      <p:cBhvr>
                                        <p:cTn id="57"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5">
                                            <p:txEl>
                                              <p:pRg st="8" end="8"/>
                                            </p:txEl>
                                          </p:spTgt>
                                        </p:tgtEl>
                                        <p:attrNameLst>
                                          <p:attrName>style.visibility</p:attrName>
                                        </p:attrNameLst>
                                      </p:cBhvr>
                                      <p:to>
                                        <p:strVal val="visible"/>
                                      </p:to>
                                    </p:set>
                                    <p:animEffect transition="in" filter="fade">
                                      <p:cBhvr>
                                        <p:cTn id="63" dur="1000"/>
                                        <p:tgtEl>
                                          <p:spTgt spid="5">
                                            <p:txEl>
                                              <p:pRg st="8" end="8"/>
                                            </p:txEl>
                                          </p:spTgt>
                                        </p:tgtEl>
                                      </p:cBhvr>
                                    </p:animEffect>
                                    <p:anim calcmode="lin" valueType="num">
                                      <p:cBhvr>
                                        <p:cTn id="64"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5">
                                            <p:txEl>
                                              <p:pRg st="9" end="9"/>
                                            </p:txEl>
                                          </p:spTgt>
                                        </p:tgtEl>
                                        <p:attrNameLst>
                                          <p:attrName>style.visibility</p:attrName>
                                        </p:attrNameLst>
                                      </p:cBhvr>
                                      <p:to>
                                        <p:strVal val="visible"/>
                                      </p:to>
                                    </p:set>
                                    <p:animEffect transition="in" filter="fade">
                                      <p:cBhvr>
                                        <p:cTn id="70" dur="1000"/>
                                        <p:tgtEl>
                                          <p:spTgt spid="5">
                                            <p:txEl>
                                              <p:pRg st="9" end="9"/>
                                            </p:txEl>
                                          </p:spTgt>
                                        </p:tgtEl>
                                      </p:cBhvr>
                                    </p:animEffect>
                                    <p:anim calcmode="lin" valueType="num">
                                      <p:cBhvr>
                                        <p:cTn id="71"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Budget powerpt.4 20102.png"/>
          <p:cNvPicPr>
            <a:picLocks noChangeAspect="1"/>
          </p:cNvPicPr>
          <p:nvPr/>
        </p:nvPicPr>
        <p:blipFill>
          <a:blip r:embed="rId2" cstate="print"/>
          <a:stretch>
            <a:fillRect/>
          </a:stretch>
        </p:blipFill>
        <p:spPr>
          <a:xfrm rot="10800000">
            <a:off x="0" y="0"/>
            <a:ext cx="9144000" cy="6858000"/>
          </a:xfrm>
          <a:prstGeom prst="rect">
            <a:avLst/>
          </a:prstGeom>
        </p:spPr>
      </p:pic>
      <p:sp>
        <p:nvSpPr>
          <p:cNvPr id="3" name="Arrow: Pentagon 3">
            <a:extLst>
              <a:ext uri="{FF2B5EF4-FFF2-40B4-BE49-F238E27FC236}">
                <a16:creationId xmlns:a16="http://schemas.microsoft.com/office/drawing/2014/main" id="{CB390983-60A2-4397-88E4-5F426969C23A}"/>
              </a:ext>
            </a:extLst>
          </p:cNvPr>
          <p:cNvSpPr/>
          <p:nvPr/>
        </p:nvSpPr>
        <p:spPr>
          <a:xfrm rot="20867779">
            <a:off x="2965706" y="1701083"/>
            <a:ext cx="4711350" cy="1166941"/>
          </a:xfrm>
          <a:custGeom>
            <a:avLst/>
            <a:gdLst>
              <a:gd name="connsiteX0" fmla="*/ 0 w 6396288"/>
              <a:gd name="connsiteY0" fmla="*/ 0 h 1240636"/>
              <a:gd name="connsiteX1" fmla="*/ 5775970 w 6396288"/>
              <a:gd name="connsiteY1" fmla="*/ 0 h 1240636"/>
              <a:gd name="connsiteX2" fmla="*/ 6396288 w 6396288"/>
              <a:gd name="connsiteY2" fmla="*/ 620318 h 1240636"/>
              <a:gd name="connsiteX3" fmla="*/ 5775970 w 6396288"/>
              <a:gd name="connsiteY3" fmla="*/ 1240636 h 1240636"/>
              <a:gd name="connsiteX4" fmla="*/ 0 w 6396288"/>
              <a:gd name="connsiteY4" fmla="*/ 1240636 h 1240636"/>
              <a:gd name="connsiteX5" fmla="*/ 0 w 6396288"/>
              <a:gd name="connsiteY5" fmla="*/ 0 h 1240636"/>
              <a:gd name="connsiteX0" fmla="*/ 0 w 5775970"/>
              <a:gd name="connsiteY0" fmla="*/ 0 h 1240636"/>
              <a:gd name="connsiteX1" fmla="*/ 5775970 w 5775970"/>
              <a:gd name="connsiteY1" fmla="*/ 0 h 1240636"/>
              <a:gd name="connsiteX2" fmla="*/ 5260254 w 5775970"/>
              <a:gd name="connsiteY2" fmla="*/ 629770 h 1240636"/>
              <a:gd name="connsiteX3" fmla="*/ 5775970 w 5775970"/>
              <a:gd name="connsiteY3" fmla="*/ 1240636 h 1240636"/>
              <a:gd name="connsiteX4" fmla="*/ 0 w 5775970"/>
              <a:gd name="connsiteY4" fmla="*/ 1240636 h 1240636"/>
              <a:gd name="connsiteX5" fmla="*/ 0 w 5775970"/>
              <a:gd name="connsiteY5" fmla="*/ 0 h 1240636"/>
              <a:gd name="connsiteX0" fmla="*/ 0 w 5775970"/>
              <a:gd name="connsiteY0" fmla="*/ 0 h 1240636"/>
              <a:gd name="connsiteX1" fmla="*/ 5775970 w 5775970"/>
              <a:gd name="connsiteY1" fmla="*/ 0 h 1240636"/>
              <a:gd name="connsiteX2" fmla="*/ 5273186 w 5775970"/>
              <a:gd name="connsiteY2" fmla="*/ 613667 h 1240636"/>
              <a:gd name="connsiteX3" fmla="*/ 5775970 w 5775970"/>
              <a:gd name="connsiteY3" fmla="*/ 1240636 h 1240636"/>
              <a:gd name="connsiteX4" fmla="*/ 0 w 5775970"/>
              <a:gd name="connsiteY4" fmla="*/ 1240636 h 1240636"/>
              <a:gd name="connsiteX5" fmla="*/ 0 w 5775970"/>
              <a:gd name="connsiteY5" fmla="*/ 0 h 1240636"/>
              <a:gd name="connsiteX0" fmla="*/ 193485 w 5775970"/>
              <a:gd name="connsiteY0" fmla="*/ 22946 h 1240636"/>
              <a:gd name="connsiteX1" fmla="*/ 5775970 w 5775970"/>
              <a:gd name="connsiteY1" fmla="*/ 0 h 1240636"/>
              <a:gd name="connsiteX2" fmla="*/ 5273186 w 5775970"/>
              <a:gd name="connsiteY2" fmla="*/ 613667 h 1240636"/>
              <a:gd name="connsiteX3" fmla="*/ 5775970 w 5775970"/>
              <a:gd name="connsiteY3" fmla="*/ 1240636 h 1240636"/>
              <a:gd name="connsiteX4" fmla="*/ 0 w 5775970"/>
              <a:gd name="connsiteY4" fmla="*/ 1240636 h 1240636"/>
              <a:gd name="connsiteX5" fmla="*/ 193485 w 5775970"/>
              <a:gd name="connsiteY5" fmla="*/ 22946 h 124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5970" h="1240636">
                <a:moveTo>
                  <a:pt x="193485" y="22946"/>
                </a:moveTo>
                <a:lnTo>
                  <a:pt x="5775970" y="0"/>
                </a:lnTo>
                <a:lnTo>
                  <a:pt x="5273186" y="613667"/>
                </a:lnTo>
                <a:lnTo>
                  <a:pt x="5775970" y="1240636"/>
                </a:lnTo>
                <a:lnTo>
                  <a:pt x="0" y="1240636"/>
                </a:lnTo>
                <a:lnTo>
                  <a:pt x="193485" y="22946"/>
                </a:lnTo>
                <a:close/>
              </a:path>
            </a:pathLst>
          </a:custGeom>
          <a:solidFill>
            <a:srgbClr val="1883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Common Case</a:t>
            </a:r>
          </a:p>
        </p:txBody>
      </p:sp>
      <p:sp>
        <p:nvSpPr>
          <p:cNvPr id="4" name="Arrow: Pentagon 6">
            <a:extLst>
              <a:ext uri="{FF2B5EF4-FFF2-40B4-BE49-F238E27FC236}">
                <a16:creationId xmlns:a16="http://schemas.microsoft.com/office/drawing/2014/main" id="{3ADE86C4-57AD-4EF0-87C5-CDA246F0F05B}"/>
              </a:ext>
            </a:extLst>
          </p:cNvPr>
          <p:cNvSpPr/>
          <p:nvPr/>
        </p:nvSpPr>
        <p:spPr>
          <a:xfrm rot="20840597">
            <a:off x="1673059" y="3432743"/>
            <a:ext cx="5797880" cy="1254864"/>
          </a:xfrm>
          <a:custGeom>
            <a:avLst/>
            <a:gdLst>
              <a:gd name="connsiteX0" fmla="*/ 0 w 6396288"/>
              <a:gd name="connsiteY0" fmla="*/ 0 h 1240636"/>
              <a:gd name="connsiteX1" fmla="*/ 5775970 w 6396288"/>
              <a:gd name="connsiteY1" fmla="*/ 0 h 1240636"/>
              <a:gd name="connsiteX2" fmla="*/ 6396288 w 6396288"/>
              <a:gd name="connsiteY2" fmla="*/ 620318 h 1240636"/>
              <a:gd name="connsiteX3" fmla="*/ 5775970 w 6396288"/>
              <a:gd name="connsiteY3" fmla="*/ 1240636 h 1240636"/>
              <a:gd name="connsiteX4" fmla="*/ 0 w 6396288"/>
              <a:gd name="connsiteY4" fmla="*/ 1240636 h 1240636"/>
              <a:gd name="connsiteX5" fmla="*/ 0 w 6396288"/>
              <a:gd name="connsiteY5" fmla="*/ 0 h 1240636"/>
              <a:gd name="connsiteX0" fmla="*/ 0 w 5775970"/>
              <a:gd name="connsiteY0" fmla="*/ 0 h 1240636"/>
              <a:gd name="connsiteX1" fmla="*/ 5775970 w 5775970"/>
              <a:gd name="connsiteY1" fmla="*/ 0 h 1240636"/>
              <a:gd name="connsiteX2" fmla="*/ 5023583 w 5775970"/>
              <a:gd name="connsiteY2" fmla="*/ 588034 h 1240636"/>
              <a:gd name="connsiteX3" fmla="*/ 5775970 w 5775970"/>
              <a:gd name="connsiteY3" fmla="*/ 1240636 h 1240636"/>
              <a:gd name="connsiteX4" fmla="*/ 0 w 5775970"/>
              <a:gd name="connsiteY4" fmla="*/ 1240636 h 1240636"/>
              <a:gd name="connsiteX5" fmla="*/ 0 w 5775970"/>
              <a:gd name="connsiteY5" fmla="*/ 0 h 1240636"/>
              <a:gd name="connsiteX0" fmla="*/ 0 w 5775970"/>
              <a:gd name="connsiteY0" fmla="*/ 0 h 1240636"/>
              <a:gd name="connsiteX1" fmla="*/ 5775970 w 5775970"/>
              <a:gd name="connsiteY1" fmla="*/ 0 h 1240636"/>
              <a:gd name="connsiteX2" fmla="*/ 5240981 w 5775970"/>
              <a:gd name="connsiteY2" fmla="*/ 587802 h 1240636"/>
              <a:gd name="connsiteX3" fmla="*/ 5775970 w 5775970"/>
              <a:gd name="connsiteY3" fmla="*/ 1240636 h 1240636"/>
              <a:gd name="connsiteX4" fmla="*/ 0 w 5775970"/>
              <a:gd name="connsiteY4" fmla="*/ 1240636 h 1240636"/>
              <a:gd name="connsiteX5" fmla="*/ 0 w 5775970"/>
              <a:gd name="connsiteY5" fmla="*/ 0 h 1240636"/>
              <a:gd name="connsiteX0" fmla="*/ 188372 w 5775970"/>
              <a:gd name="connsiteY0" fmla="*/ 2268 h 1240636"/>
              <a:gd name="connsiteX1" fmla="*/ 5775970 w 5775970"/>
              <a:gd name="connsiteY1" fmla="*/ 0 h 1240636"/>
              <a:gd name="connsiteX2" fmla="*/ 5240981 w 5775970"/>
              <a:gd name="connsiteY2" fmla="*/ 587802 h 1240636"/>
              <a:gd name="connsiteX3" fmla="*/ 5775970 w 5775970"/>
              <a:gd name="connsiteY3" fmla="*/ 1240636 h 1240636"/>
              <a:gd name="connsiteX4" fmla="*/ 0 w 5775970"/>
              <a:gd name="connsiteY4" fmla="*/ 1240636 h 1240636"/>
              <a:gd name="connsiteX5" fmla="*/ 188372 w 5775970"/>
              <a:gd name="connsiteY5" fmla="*/ 2268 h 1240636"/>
              <a:gd name="connsiteX0" fmla="*/ 210282 w 5797880"/>
              <a:gd name="connsiteY0" fmla="*/ 2268 h 1254864"/>
              <a:gd name="connsiteX1" fmla="*/ 5797880 w 5797880"/>
              <a:gd name="connsiteY1" fmla="*/ 0 h 1254864"/>
              <a:gd name="connsiteX2" fmla="*/ 5262891 w 5797880"/>
              <a:gd name="connsiteY2" fmla="*/ 587802 h 1254864"/>
              <a:gd name="connsiteX3" fmla="*/ 5797880 w 5797880"/>
              <a:gd name="connsiteY3" fmla="*/ 1240636 h 1254864"/>
              <a:gd name="connsiteX4" fmla="*/ 0 w 5797880"/>
              <a:gd name="connsiteY4" fmla="*/ 1254864 h 1254864"/>
              <a:gd name="connsiteX5" fmla="*/ 210282 w 5797880"/>
              <a:gd name="connsiteY5" fmla="*/ 2268 h 125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7880" h="1254864">
                <a:moveTo>
                  <a:pt x="210282" y="2268"/>
                </a:moveTo>
                <a:lnTo>
                  <a:pt x="5797880" y="0"/>
                </a:lnTo>
                <a:lnTo>
                  <a:pt x="5262891" y="587802"/>
                </a:lnTo>
                <a:lnTo>
                  <a:pt x="5797880" y="1240636"/>
                </a:lnTo>
                <a:lnTo>
                  <a:pt x="0" y="1254864"/>
                </a:lnTo>
                <a:lnTo>
                  <a:pt x="210282" y="2268"/>
                </a:lnTo>
                <a:close/>
              </a:path>
            </a:pathLst>
          </a:custGeom>
          <a:solidFill>
            <a:srgbClr val="1883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Characteristics of People Living with Disabilities</a:t>
            </a:r>
          </a:p>
        </p:txBody>
      </p:sp>
      <p:sp>
        <p:nvSpPr>
          <p:cNvPr id="5" name="Slide Number Placeholder 4">
            <a:extLst>
              <a:ext uri="{FF2B5EF4-FFF2-40B4-BE49-F238E27FC236}">
                <a16:creationId xmlns:a16="http://schemas.microsoft.com/office/drawing/2014/main" id="{5B48B397-47B7-4078-AC33-90D0C222D85E}"/>
              </a:ext>
            </a:extLst>
          </p:cNvPr>
          <p:cNvSpPr>
            <a:spLocks noGrp="1"/>
          </p:cNvSpPr>
          <p:nvPr>
            <p:ph type="sldNum" sz="quarter" idx="12"/>
          </p:nvPr>
        </p:nvSpPr>
        <p:spPr/>
        <p:txBody>
          <a:bodyPr/>
          <a:lstStyle/>
          <a:p>
            <a:fld id="{B03C26E2-E557-4859-B8F1-F01B8D819792}" type="slidenum">
              <a:rPr lang="en-US" smtClean="0"/>
              <a:pPr/>
              <a:t>7</a:t>
            </a:fld>
            <a:endParaRPr lang="en-US"/>
          </a:p>
        </p:txBody>
      </p:sp>
    </p:spTree>
    <p:extLst>
      <p:ext uri="{BB962C8B-B14F-4D97-AF65-F5344CB8AC3E}">
        <p14:creationId xmlns:p14="http://schemas.microsoft.com/office/powerpoint/2010/main" val="24695233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erpoint2.tif"/>
          <p:cNvPicPr>
            <a:picLocks noChangeAspect="1"/>
          </p:cNvPicPr>
          <p:nvPr/>
        </p:nvPicPr>
        <p:blipFill>
          <a:blip r:embed="rId2" cstate="print"/>
          <a:stretch>
            <a:fillRect/>
          </a:stretch>
        </p:blipFill>
        <p:spPr>
          <a:xfrm>
            <a:off x="0" y="0"/>
            <a:ext cx="9144000" cy="6858000"/>
          </a:xfrm>
          <a:prstGeom prst="rect">
            <a:avLst/>
          </a:prstGeom>
        </p:spPr>
      </p:pic>
      <p:sp>
        <p:nvSpPr>
          <p:cNvPr id="5" name="Title 4">
            <a:extLst>
              <a:ext uri="{FF2B5EF4-FFF2-40B4-BE49-F238E27FC236}">
                <a16:creationId xmlns:a16="http://schemas.microsoft.com/office/drawing/2014/main" id="{0F849A03-CB35-4933-8588-20D0FBC40691}"/>
              </a:ext>
            </a:extLst>
          </p:cNvPr>
          <p:cNvSpPr>
            <a:spLocks noGrp="1"/>
          </p:cNvSpPr>
          <p:nvPr>
            <p:ph type="title"/>
          </p:nvPr>
        </p:nvSpPr>
        <p:spPr/>
        <p:txBody>
          <a:bodyPr>
            <a:normAutofit fontScale="90000"/>
          </a:bodyPr>
          <a:lstStyle/>
          <a:p>
            <a:r>
              <a:rPr lang="en-US" dirty="0"/>
              <a:t>People with Developmental Disabilities are more likely to experience:</a:t>
            </a:r>
          </a:p>
        </p:txBody>
      </p:sp>
      <p:sp>
        <p:nvSpPr>
          <p:cNvPr id="6" name="Content Placeholder 5">
            <a:extLst>
              <a:ext uri="{FF2B5EF4-FFF2-40B4-BE49-F238E27FC236}">
                <a16:creationId xmlns:a16="http://schemas.microsoft.com/office/drawing/2014/main" id="{21CB5A52-7626-49E6-AA56-85BE0219BC44}"/>
              </a:ext>
            </a:extLst>
          </p:cNvPr>
          <p:cNvSpPr>
            <a:spLocks noGrp="1"/>
          </p:cNvSpPr>
          <p:nvPr>
            <p:ph idx="1"/>
          </p:nvPr>
        </p:nvSpPr>
        <p:spPr/>
        <p:txBody>
          <a:bodyPr>
            <a:normAutofit/>
          </a:bodyPr>
          <a:lstStyle/>
          <a:p>
            <a:r>
              <a:rPr lang="en-US" dirty="0"/>
              <a:t>Different types of abuse, neglect, and exploitation; which is more severe and lasts for longer periods of time,</a:t>
            </a:r>
          </a:p>
          <a:p>
            <a:r>
              <a:rPr lang="en-US" dirty="0">
                <a:solidFill>
                  <a:srgbClr val="FF0000"/>
                </a:solidFill>
              </a:rPr>
              <a:t>Multiple</a:t>
            </a:r>
            <a:r>
              <a:rPr lang="en-US" dirty="0"/>
              <a:t> and </a:t>
            </a:r>
            <a:r>
              <a:rPr lang="en-US" u="sng" dirty="0">
                <a:solidFill>
                  <a:srgbClr val="FF0000"/>
                </a:solidFill>
              </a:rPr>
              <a:t>Repeat</a:t>
            </a:r>
            <a:r>
              <a:rPr lang="en-US" dirty="0"/>
              <a:t> Perpetrators,</a:t>
            </a:r>
          </a:p>
          <a:p>
            <a:r>
              <a:rPr lang="en-US" dirty="0"/>
              <a:t>Abused more frequently than others,</a:t>
            </a:r>
          </a:p>
          <a:p>
            <a:r>
              <a:rPr lang="en-US" dirty="0"/>
              <a:t>Difficulty escaping abusive situations, finding justice or services,</a:t>
            </a:r>
          </a:p>
          <a:p>
            <a:endParaRPr lang="en-US" dirty="0"/>
          </a:p>
        </p:txBody>
      </p:sp>
      <p:sp>
        <p:nvSpPr>
          <p:cNvPr id="3" name="Slide Number Placeholder 2">
            <a:extLst>
              <a:ext uri="{FF2B5EF4-FFF2-40B4-BE49-F238E27FC236}">
                <a16:creationId xmlns:a16="http://schemas.microsoft.com/office/drawing/2014/main" id="{2D612C41-C1E9-42C8-8065-B225775AC0C4}"/>
              </a:ext>
            </a:extLst>
          </p:cNvPr>
          <p:cNvSpPr>
            <a:spLocks noGrp="1"/>
          </p:cNvSpPr>
          <p:nvPr>
            <p:ph type="sldNum" sz="quarter" idx="12"/>
          </p:nvPr>
        </p:nvSpPr>
        <p:spPr/>
        <p:txBody>
          <a:bodyPr/>
          <a:lstStyle/>
          <a:p>
            <a:fld id="{B03C26E2-E557-4859-B8F1-F01B8D819792}" type="slidenum">
              <a:rPr lang="en-US" smtClean="0"/>
              <a:pPr/>
              <a:t>8</a:t>
            </a:fld>
            <a:endParaRPr lang="en-US"/>
          </a:p>
        </p:txBody>
      </p:sp>
    </p:spTree>
    <p:extLst>
      <p:ext uri="{BB962C8B-B14F-4D97-AF65-F5344CB8AC3E}">
        <p14:creationId xmlns:p14="http://schemas.microsoft.com/office/powerpoint/2010/main" val="1553118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p:cTn id="13"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 calcmode="lin" valueType="num">
                                      <p:cBhvr>
                                        <p:cTn id="21"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2"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24" dur="1000"/>
                                        <p:tgtEl>
                                          <p:spTgt spid="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 calcmode="lin" valueType="num">
                                      <p:cBhvr>
                                        <p:cTn id="29"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30"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31"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32" dur="1000"/>
                                        <p:tgtEl>
                                          <p:spTgt spid="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 calcmode="lin" valueType="num">
                                      <p:cBhvr>
                                        <p:cTn id="37" dur="1000" fill="hold"/>
                                        <p:tgtEl>
                                          <p:spTgt spid="6">
                                            <p:txEl>
                                              <p:pRg st="3" end="3"/>
                                            </p:txEl>
                                          </p:spTgt>
                                        </p:tgtEl>
                                        <p:attrNameLst>
                                          <p:attrName>ppt_w</p:attrName>
                                        </p:attrNameLst>
                                      </p:cBhvr>
                                      <p:tavLst>
                                        <p:tav tm="0">
                                          <p:val>
                                            <p:fltVal val="0"/>
                                          </p:val>
                                        </p:tav>
                                        <p:tav tm="100000">
                                          <p:val>
                                            <p:strVal val="#ppt_w"/>
                                          </p:val>
                                        </p:tav>
                                      </p:tavLst>
                                    </p:anim>
                                    <p:anim calcmode="lin" valueType="num">
                                      <p:cBhvr>
                                        <p:cTn id="38" dur="1000" fill="hold"/>
                                        <p:tgtEl>
                                          <p:spTgt spid="6">
                                            <p:txEl>
                                              <p:pRg st="3" end="3"/>
                                            </p:txEl>
                                          </p:spTgt>
                                        </p:tgtEl>
                                        <p:attrNameLst>
                                          <p:attrName>ppt_h</p:attrName>
                                        </p:attrNameLst>
                                      </p:cBhvr>
                                      <p:tavLst>
                                        <p:tav tm="0">
                                          <p:val>
                                            <p:fltVal val="0"/>
                                          </p:val>
                                        </p:tav>
                                        <p:tav tm="100000">
                                          <p:val>
                                            <p:strVal val="#ppt_h"/>
                                          </p:val>
                                        </p:tav>
                                      </p:tavLst>
                                    </p:anim>
                                    <p:anim calcmode="lin" valueType="num">
                                      <p:cBhvr>
                                        <p:cTn id="39" dur="1000" fill="hold"/>
                                        <p:tgtEl>
                                          <p:spTgt spid="6">
                                            <p:txEl>
                                              <p:pRg st="3" end="3"/>
                                            </p:txEl>
                                          </p:spTgt>
                                        </p:tgtEl>
                                        <p:attrNameLst>
                                          <p:attrName>style.rotation</p:attrName>
                                        </p:attrNameLst>
                                      </p:cBhvr>
                                      <p:tavLst>
                                        <p:tav tm="0">
                                          <p:val>
                                            <p:fltVal val="90"/>
                                          </p:val>
                                        </p:tav>
                                        <p:tav tm="100000">
                                          <p:val>
                                            <p:fltVal val="0"/>
                                          </p:val>
                                        </p:tav>
                                      </p:tavLst>
                                    </p:anim>
                                    <p:animEffect transition="in" filter="fade">
                                      <p:cBhvr>
                                        <p:cTn id="40"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Budget powerpt.4 20102.png"/>
          <p:cNvPicPr>
            <a:picLocks noChangeAspect="1"/>
          </p:cNvPicPr>
          <p:nvPr/>
        </p:nvPicPr>
        <p:blipFill>
          <a:blip r:embed="rId2" cstate="print"/>
          <a:stretch>
            <a:fillRect/>
          </a:stretch>
        </p:blipFill>
        <p:spPr>
          <a:xfrm rot="10800000">
            <a:off x="0" y="0"/>
            <a:ext cx="9144000" cy="6858000"/>
          </a:xfrm>
          <a:prstGeom prst="rect">
            <a:avLst/>
          </a:prstGeom>
        </p:spPr>
      </p:pic>
      <p:sp>
        <p:nvSpPr>
          <p:cNvPr id="10" name="Title 9">
            <a:extLst>
              <a:ext uri="{FF2B5EF4-FFF2-40B4-BE49-F238E27FC236}">
                <a16:creationId xmlns:a16="http://schemas.microsoft.com/office/drawing/2014/main" id="{F63B9CB3-5F03-412E-B2EF-A9F240FF0CFB}"/>
              </a:ext>
            </a:extLst>
          </p:cNvPr>
          <p:cNvSpPr>
            <a:spLocks noGrp="1"/>
          </p:cNvSpPr>
          <p:nvPr>
            <p:ph type="title"/>
          </p:nvPr>
        </p:nvSpPr>
        <p:spPr/>
        <p:txBody>
          <a:bodyPr/>
          <a:lstStyle/>
          <a:p>
            <a:r>
              <a:rPr lang="en-US" dirty="0"/>
              <a:t>What does the data say?</a:t>
            </a:r>
          </a:p>
        </p:txBody>
      </p:sp>
      <p:pic>
        <p:nvPicPr>
          <p:cNvPr id="14" name="Picture 13">
            <a:extLst>
              <a:ext uri="{FF2B5EF4-FFF2-40B4-BE49-F238E27FC236}">
                <a16:creationId xmlns:a16="http://schemas.microsoft.com/office/drawing/2014/main" id="{1DAF4AFC-A8BC-401C-835C-9DD53E0A54B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20235725">
            <a:off x="3397390" y="1976486"/>
            <a:ext cx="5203840" cy="4431395"/>
          </a:xfrm>
          <a:prstGeom prst="rect">
            <a:avLst/>
          </a:prstGeom>
        </p:spPr>
      </p:pic>
      <p:sp>
        <p:nvSpPr>
          <p:cNvPr id="3" name="Slide Number Placeholder 2">
            <a:extLst>
              <a:ext uri="{FF2B5EF4-FFF2-40B4-BE49-F238E27FC236}">
                <a16:creationId xmlns:a16="http://schemas.microsoft.com/office/drawing/2014/main" id="{F03894F5-CE4D-46C1-AC06-2C40F096A6C2}"/>
              </a:ext>
            </a:extLst>
          </p:cNvPr>
          <p:cNvSpPr>
            <a:spLocks noGrp="1"/>
          </p:cNvSpPr>
          <p:nvPr>
            <p:ph type="sldNum" sz="quarter" idx="12"/>
          </p:nvPr>
        </p:nvSpPr>
        <p:spPr/>
        <p:txBody>
          <a:bodyPr/>
          <a:lstStyle/>
          <a:p>
            <a:fld id="{B03C26E2-E557-4859-B8F1-F01B8D819792}" type="slidenum">
              <a:rPr lang="en-US" smtClean="0"/>
              <a:pPr/>
              <a:t>9</a:t>
            </a:fld>
            <a:endParaRPr lang="en-US"/>
          </a:p>
        </p:txBody>
      </p:sp>
    </p:spTree>
    <p:extLst>
      <p:ext uri="{BB962C8B-B14F-4D97-AF65-F5344CB8AC3E}">
        <p14:creationId xmlns:p14="http://schemas.microsoft.com/office/powerpoint/2010/main" val="12287076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5679e9c2-8d5a-444c-8911-be080edbc981">KTW3WUU43X4F-2-207</_dlc_DocId>
    <_dlc_DocIdUrl xmlns="5679e9c2-8d5a-444c-8911-be080edbc981">
      <Url>https://apdfl.sharepoint.com/sites/comm/_layouts/15/DocIdRedir.aspx?ID=KTW3WUU43X4F-2-207</Url>
      <Description>KTW3WUU43X4F-2-207</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A3D73DD3EC432648B387971B6F9BDB87" ma:contentTypeVersion="1" ma:contentTypeDescription="Create a new document." ma:contentTypeScope="" ma:versionID="01b00333f28dea95ad97d54ea5ad3284">
  <xsd:schema xmlns:xsd="http://www.w3.org/2001/XMLSchema" xmlns:xs="http://www.w3.org/2001/XMLSchema" xmlns:p="http://schemas.microsoft.com/office/2006/metadata/properties" xmlns:ns2="5679e9c2-8d5a-444c-8911-be080edbc981" targetNamespace="http://schemas.microsoft.com/office/2006/metadata/properties" ma:root="true" ma:fieldsID="4136b8cd36526a2316ee89dc130d3c2e" ns2:_="">
    <xsd:import namespace="5679e9c2-8d5a-444c-8911-be080edbc981"/>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79e9c2-8d5a-444c-8911-be080edbc981"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EB80B2A-B35B-4457-9722-9C024D519529}">
  <ds:schemaRefs>
    <ds:schemaRef ds:uri="http://schemas.microsoft.com/sharepoint/events"/>
  </ds:schemaRefs>
</ds:datastoreItem>
</file>

<file path=customXml/itemProps2.xml><?xml version="1.0" encoding="utf-8"?>
<ds:datastoreItem xmlns:ds="http://schemas.openxmlformats.org/officeDocument/2006/customXml" ds:itemID="{835B9E98-6423-407B-A1B1-F0239A0D320D}">
  <ds:schemaRefs>
    <ds:schemaRef ds:uri="http://schemas.microsoft.com/sharepoint/v3/contenttype/forms"/>
  </ds:schemaRefs>
</ds:datastoreItem>
</file>

<file path=customXml/itemProps3.xml><?xml version="1.0" encoding="utf-8"?>
<ds:datastoreItem xmlns:ds="http://schemas.openxmlformats.org/officeDocument/2006/customXml" ds:itemID="{69638835-E662-48EE-9ACD-0F75A36340A1}">
  <ds:schemaRefs>
    <ds:schemaRef ds:uri="http://schemas.microsoft.com/office/2006/metadata/properties"/>
    <ds:schemaRef ds:uri="5679e9c2-8d5a-444c-8911-be080edbc981"/>
    <ds:schemaRef ds:uri="http://purl.org/dc/elements/1.1/"/>
    <ds:schemaRef ds:uri="http://www.w3.org/XML/1998/namespace"/>
    <ds:schemaRef ds:uri="http://purl.org/dc/terms/"/>
    <ds:schemaRef ds:uri="http://schemas.microsoft.com/office/2006/documentManagement/types"/>
    <ds:schemaRef ds:uri="http://schemas.openxmlformats.org/package/2006/metadata/core-properties"/>
    <ds:schemaRef ds:uri="http://purl.org/dc/dcmitype/"/>
    <ds:schemaRef ds:uri="http://schemas.microsoft.com/office/infopath/2007/PartnerControls"/>
  </ds:schemaRefs>
</ds:datastoreItem>
</file>

<file path=customXml/itemProps4.xml><?xml version="1.0" encoding="utf-8"?>
<ds:datastoreItem xmlns:ds="http://schemas.openxmlformats.org/officeDocument/2006/customXml" ds:itemID="{291669E5-DCD6-49C1-A2F5-406F78A2EE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79e9c2-8d5a-444c-8911-be080edbc9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54849</TotalTime>
  <Words>2756</Words>
  <Application>Microsoft Office PowerPoint</Application>
  <PresentationFormat>On-screen Show (4:3)</PresentationFormat>
  <Paragraphs>334</Paragraphs>
  <Slides>51</Slides>
  <Notes>20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Arial</vt:lpstr>
      <vt:lpstr>Calibri</vt:lpstr>
      <vt:lpstr>Verdana</vt:lpstr>
      <vt:lpstr>Wingdings</vt:lpstr>
      <vt:lpstr>Office Theme</vt:lpstr>
      <vt:lpstr>   The Silent Epidemic: Abuse, Neglect, and Exploitation of Individuals with Developmental Disabilities   Family Café Presentation June 2018</vt:lpstr>
      <vt:lpstr>PowerPoint Presentation</vt:lpstr>
      <vt:lpstr>415.101: Adult Protective Services Act </vt:lpstr>
      <vt:lpstr>39.001 Proceedings Relating to Children </vt:lpstr>
      <vt:lpstr>                               October 1, 2004</vt:lpstr>
      <vt:lpstr>                               Examples of Abuse, Neglect and Exploitation</vt:lpstr>
      <vt:lpstr>PowerPoint Presentation</vt:lpstr>
      <vt:lpstr>People with Developmental Disabilities are more likely to experience:</vt:lpstr>
      <vt:lpstr>What does the data say?</vt:lpstr>
      <vt:lpstr>Rate of Victimization</vt:lpstr>
      <vt:lpstr>National Data</vt:lpstr>
      <vt:lpstr>National Data</vt:lpstr>
      <vt:lpstr>Frequency of Sexual Abuse</vt:lpstr>
      <vt:lpstr>Frequency of Bullying</vt:lpstr>
      <vt:lpstr>Frequency of Neglect and          Financial Exploitation</vt:lpstr>
      <vt:lpstr>Human Exploitation or Human Trafficking</vt:lpstr>
      <vt:lpstr>APD Clientele Data</vt:lpstr>
      <vt:lpstr>PowerPoint Presentation</vt:lpstr>
      <vt:lpstr>Social Media and Cell Phone Safety</vt:lpstr>
      <vt:lpstr>Frequency of Cyberbullying</vt:lpstr>
      <vt:lpstr>                                      Social Media Safety</vt:lpstr>
      <vt:lpstr>                                 Cell Phone Safety</vt:lpstr>
      <vt:lpstr>DCF Investigations Involving APD Clients</vt:lpstr>
      <vt:lpstr>Active Clients -vs- Investigations</vt:lpstr>
      <vt:lpstr>Closed Investigations on APD Clients January 2017-December 2017</vt:lpstr>
      <vt:lpstr>PowerPoint Presentation</vt:lpstr>
      <vt:lpstr>PowerPoint Presentation</vt:lpstr>
      <vt:lpstr>PowerPoint Presentation</vt:lpstr>
      <vt:lpstr>PowerPoint Presentation</vt:lpstr>
      <vt:lpstr>Characteristics of an Abuser</vt:lpstr>
      <vt:lpstr>Profiles of Caregivers who Abuse, Neglect, or Exploit</vt:lpstr>
      <vt:lpstr>Behaviors of Caregivers who may be Abusers</vt:lpstr>
      <vt:lpstr>Abusive caregivers may also have…</vt:lpstr>
      <vt:lpstr>PowerPoint Presentation</vt:lpstr>
      <vt:lpstr>The single most important thing to look for in a person with a developmental disability to indicate the possibility of abuse, neglect, or exploitation is change. </vt:lpstr>
      <vt:lpstr>Signs of Abuse</vt:lpstr>
      <vt:lpstr>Distinguish Abuse from Accidental Injury</vt:lpstr>
      <vt:lpstr>Factors That Make it Hard to Recognize Abuse, Neglect and Exploitation</vt:lpstr>
      <vt:lpstr>Conditions that may look like Abuse or Neglect</vt:lpstr>
      <vt:lpstr>Prevention Methods</vt:lpstr>
      <vt:lpstr>  </vt:lpstr>
      <vt:lpstr>Client Prevention Methods</vt:lpstr>
      <vt:lpstr>Training and Education</vt:lpstr>
      <vt:lpstr>Mandatory Reporting Requirements</vt:lpstr>
      <vt:lpstr>Are you a “Mandatory” Reporter?</vt:lpstr>
      <vt:lpstr>Barriers to reporting</vt:lpstr>
      <vt:lpstr>What is standing in the way?</vt:lpstr>
      <vt:lpstr>Your response to a victim should always communicate….</vt:lpstr>
      <vt:lpstr>Zero Tolerance Initiative</vt:lpstr>
      <vt:lpstr>Learn more……..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tharpek</dc:creator>
  <cp:lastModifiedBy>Zoe Linafelt</cp:lastModifiedBy>
  <cp:revision>215</cp:revision>
  <cp:lastPrinted>2018-05-10T15:16:33Z</cp:lastPrinted>
  <dcterms:created xsi:type="dcterms:W3CDTF">2011-04-05T17:34:54Z</dcterms:created>
  <dcterms:modified xsi:type="dcterms:W3CDTF">2018-06-11T19:44:52Z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0x010100A3D73DD3EC432648B387971B6F9BDB87</vt:lpwstr>
  </property>
  <property fmtid="{D5CDD505-2E9C-101B-9397-08002B2CF9AE}" pid="3" name="_dlc_DocIdItemGuid">
    <vt:lpwstr>12d44106-dd32-4f62-a92d-10662a6cf9aa</vt:lpwstr>
  </property>
</Properties>
</file>